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8"/>
  </p:notesMasterIdLst>
  <p:handoutMasterIdLst>
    <p:handoutMasterId r:id="rId29"/>
  </p:handoutMasterIdLst>
  <p:sldIdLst>
    <p:sldId id="1046" r:id="rId2"/>
    <p:sldId id="1047" r:id="rId3"/>
    <p:sldId id="811" r:id="rId4"/>
    <p:sldId id="1017" r:id="rId5"/>
    <p:sldId id="885" r:id="rId6"/>
    <p:sldId id="1016" r:id="rId7"/>
    <p:sldId id="892" r:id="rId8"/>
    <p:sldId id="814" r:id="rId9"/>
    <p:sldId id="896" r:id="rId10"/>
    <p:sldId id="893" r:id="rId11"/>
    <p:sldId id="894" r:id="rId12"/>
    <p:sldId id="897" r:id="rId13"/>
    <p:sldId id="899" r:id="rId14"/>
    <p:sldId id="913" r:id="rId15"/>
    <p:sldId id="902" r:id="rId16"/>
    <p:sldId id="929" r:id="rId17"/>
    <p:sldId id="931" r:id="rId18"/>
    <p:sldId id="970" r:id="rId19"/>
    <p:sldId id="971" r:id="rId20"/>
    <p:sldId id="1019" r:id="rId21"/>
    <p:sldId id="975" r:id="rId22"/>
    <p:sldId id="972" r:id="rId23"/>
    <p:sldId id="1052" r:id="rId24"/>
    <p:sldId id="1050" r:id="rId25"/>
    <p:sldId id="1051" r:id="rId26"/>
    <p:sldId id="1053" r:id="rId27"/>
  </p:sldIdLst>
  <p:sldSz cx="9144000" cy="6858000" type="letter"/>
  <p:notesSz cx="6942138" cy="9120188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C1C1C"/>
    <a:srgbClr val="5E8AB4"/>
    <a:srgbClr val="6086F0"/>
    <a:srgbClr val="FFCC99"/>
    <a:srgbClr val="996600"/>
    <a:srgbClr val="660033"/>
    <a:srgbClr val="9966FF"/>
    <a:srgbClr val="CC66FF"/>
    <a:srgbClr val="66CC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89" autoAdjust="0"/>
    <p:restoredTop sz="95637" autoAdjust="0"/>
  </p:normalViewPr>
  <p:slideViewPr>
    <p:cSldViewPr snapToGrid="0">
      <p:cViewPr varScale="1">
        <p:scale>
          <a:sx n="88" d="100"/>
          <a:sy n="88" d="100"/>
        </p:scale>
        <p:origin x="-1422" y="-102"/>
      </p:cViewPr>
      <p:guideLst>
        <p:guide orient="horz" pos="2496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132"/>
    </p:cViewPr>
  </p:sorterViewPr>
  <p:notesViewPr>
    <p:cSldViewPr snapToGrid="0">
      <p:cViewPr>
        <p:scale>
          <a:sx n="100" d="100"/>
          <a:sy n="100" d="100"/>
        </p:scale>
        <p:origin x="-840" y="1380"/>
      </p:cViewPr>
      <p:guideLst>
        <p:guide orient="horz" pos="2872"/>
        <p:guide pos="218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059113" y="8688388"/>
            <a:ext cx="828675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7399" tIns="49587" rIns="97399" bIns="49587">
            <a:spAutoFit/>
          </a:bodyPr>
          <a:lstStyle/>
          <a:p>
            <a:pPr algn="ctr" defTabSz="969963" eaLnBrk="0" hangingPunct="0">
              <a:lnSpc>
                <a:spcPct val="90000"/>
              </a:lnSpc>
              <a:defRPr/>
            </a:pPr>
            <a:r>
              <a:rPr lang="en-US" sz="1200" b="0">
                <a:latin typeface="Arial" charset="0"/>
                <a:cs typeface="+mn-cs"/>
              </a:rPr>
              <a:t>Page </a:t>
            </a:r>
            <a:fld id="{EE075A7A-6FD4-4415-8B0E-BFF9D94845CB}" type="slidenum">
              <a:rPr lang="en-US" sz="1200" b="0">
                <a:latin typeface="Arial" charset="0"/>
                <a:cs typeface="+mn-cs"/>
              </a:rPr>
              <a:pPr algn="ctr" defTabSz="969963" eaLnBrk="0" hangingPunct="0">
                <a:lnSpc>
                  <a:spcPct val="90000"/>
                </a:lnSpc>
                <a:defRPr/>
              </a:pPr>
              <a:t>‹#›</a:t>
            </a:fld>
            <a:endParaRPr lang="en-US" sz="1200" b="0"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92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059113" y="8688388"/>
            <a:ext cx="828675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7399" tIns="49587" rIns="97399" bIns="49587">
            <a:spAutoFit/>
          </a:bodyPr>
          <a:lstStyle/>
          <a:p>
            <a:pPr algn="ctr" defTabSz="969963" eaLnBrk="0" hangingPunct="0">
              <a:lnSpc>
                <a:spcPct val="90000"/>
              </a:lnSpc>
              <a:defRPr/>
            </a:pPr>
            <a:r>
              <a:rPr lang="en-US" sz="1200" b="0">
                <a:latin typeface="Arial" charset="0"/>
                <a:cs typeface="+mn-cs"/>
              </a:rPr>
              <a:t>Page </a:t>
            </a:r>
            <a:fld id="{2EB973DA-D89A-4580-A23A-74EF64D6CDD7}" type="slidenum">
              <a:rPr lang="en-US" sz="1200" b="0">
                <a:latin typeface="Arial" charset="0"/>
                <a:cs typeface="+mn-cs"/>
              </a:rPr>
              <a:pPr algn="ctr" defTabSz="969963" eaLnBrk="0" hangingPunct="0">
                <a:lnSpc>
                  <a:spcPct val="90000"/>
                </a:lnSpc>
                <a:defRPr/>
              </a:pPr>
              <a:t>‹#›</a:t>
            </a:fld>
            <a:endParaRPr lang="en-US" sz="1200" b="0">
              <a:latin typeface="Arial" charset="0"/>
              <a:cs typeface="+mn-cs"/>
            </a:endParaRPr>
          </a:p>
        </p:txBody>
      </p:sp>
      <p:sp>
        <p:nvSpPr>
          <p:cNvPr id="14336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1738" y="692150"/>
            <a:ext cx="4541837" cy="34067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332288"/>
            <a:ext cx="5091112" cy="41036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00943" tIns="49587" rIns="100943" bIns="49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Body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52311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1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02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7025" y="214313"/>
            <a:ext cx="2074863" cy="60848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2438" y="214313"/>
            <a:ext cx="6072187" cy="6084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21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2438" y="214313"/>
            <a:ext cx="8299450" cy="6084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97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E8AB4"/>
                </a:solidFill>
                <a:latin typeface="Helvetica Neue" panose="02000803000000090004" pitchFamily="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5E8AB4"/>
              </a:buClr>
              <a:buFont typeface="Wingdings" pitchFamily="2" charset="2"/>
              <a:buChar char=""/>
              <a:defRPr/>
            </a:lvl1pPr>
            <a:lvl2pPr>
              <a:buFont typeface="Wingdings" pitchFamily="2" charset="2"/>
              <a:buChar char="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15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7125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2438" y="1041400"/>
            <a:ext cx="4068762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600" y="1041400"/>
            <a:ext cx="4068763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20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32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79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327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6871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5956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644220" y="6282758"/>
            <a:ext cx="1842458" cy="401323"/>
            <a:chOff x="644220" y="6282758"/>
            <a:chExt cx="1842458" cy="401323"/>
          </a:xfrm>
        </p:grpSpPr>
        <p:sp>
          <p:nvSpPr>
            <p:cNvPr id="9" name="TextBox 8"/>
            <p:cNvSpPr txBox="1"/>
            <p:nvPr/>
          </p:nvSpPr>
          <p:spPr>
            <a:xfrm>
              <a:off x="644220" y="6282758"/>
              <a:ext cx="13075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0" spc="-100" dirty="0" smtClean="0">
                  <a:solidFill>
                    <a:srgbClr val="5E8AB4"/>
                  </a:solidFill>
                  <a:latin typeface="HelveticaNeueLT Std Lt" pitchFamily="34" charset="0"/>
                </a:rPr>
                <a:t>PRADEEP</a:t>
              </a:r>
              <a:endParaRPr lang="en-US" sz="2000" b="0" spc="-100" dirty="0">
                <a:solidFill>
                  <a:srgbClr val="5E8AB4"/>
                </a:solidFill>
                <a:latin typeface="HelveticaNeueLT Std Lt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44814" y="6283971"/>
              <a:ext cx="7418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0" spc="-80" dirty="0" smtClean="0">
                  <a:solidFill>
                    <a:srgbClr val="5E8AB4"/>
                  </a:solidFill>
                  <a:latin typeface="Helvetica Neue" panose="02000803000000090004" pitchFamily="2"/>
                </a:rPr>
                <a:t>SEN</a:t>
              </a:r>
              <a:endParaRPr lang="en-US" sz="2000" b="0" spc="-80" dirty="0">
                <a:solidFill>
                  <a:srgbClr val="5E8AB4"/>
                </a:solidFill>
                <a:latin typeface="Helvetica Neue" panose="02000803000000090004" pitchFamily="2"/>
              </a:endParaRPr>
            </a:p>
          </p:txBody>
        </p:sp>
      </p:grp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4313"/>
            <a:ext cx="8294688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Slide Title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2438" y="1041400"/>
            <a:ext cx="828992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Body Text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</p:txBody>
      </p:sp>
      <p:sp>
        <p:nvSpPr>
          <p:cNvPr id="35844" name="Line 4"/>
          <p:cNvSpPr>
            <a:spLocks noChangeShapeType="1"/>
          </p:cNvSpPr>
          <p:nvPr/>
        </p:nvSpPr>
        <p:spPr bwMode="auto">
          <a:xfrm>
            <a:off x="452438" y="914400"/>
            <a:ext cx="8305800" cy="0"/>
          </a:xfrm>
          <a:prstGeom prst="line">
            <a:avLst/>
          </a:prstGeom>
          <a:noFill/>
          <a:ln w="50800">
            <a:solidFill>
              <a:srgbClr val="5E8AB4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"/>
          <a:stretch/>
        </p:blipFill>
        <p:spPr bwMode="auto">
          <a:xfrm>
            <a:off x="6635833" y="6154426"/>
            <a:ext cx="2508167" cy="69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" y="6171415"/>
            <a:ext cx="659404" cy="65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5E8AB4"/>
          </a:solidFill>
          <a:latin typeface="Helvetica Neue" panose="02000803000000090004" pitchFamily="2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457200" indent="-4572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rgbClr val="6699FF"/>
        </a:buClr>
        <a:buSzPct val="80000"/>
        <a:buFont typeface="Monotype Sorts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4572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rgbClr val="5E8AB4"/>
        </a:buClr>
        <a:buSzPct val="80000"/>
        <a:buFont typeface="Monotype Sorts"/>
        <a:buChar char="n"/>
        <a:defRPr sz="2800" b="1">
          <a:solidFill>
            <a:schemeClr val="tx1"/>
          </a:solidFill>
          <a:latin typeface="+mn-lt"/>
        </a:defRPr>
      </a:lvl2pPr>
      <a:lvl3pPr marL="1409700" indent="-3810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rgbClr val="5E8AB4"/>
        </a:buClr>
        <a:buSzPct val="80000"/>
        <a:buFont typeface="Monotype Sorts"/>
        <a:buChar char="n"/>
        <a:defRPr sz="2400" b="1">
          <a:solidFill>
            <a:schemeClr val="tx1"/>
          </a:solidFill>
          <a:latin typeface="+mn-lt"/>
        </a:defRPr>
      </a:lvl3pPr>
      <a:lvl4pPr marL="1866900" indent="-3810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rgbClr val="5E8AB4"/>
        </a:buClr>
        <a:buFont typeface="Arial" panose="020B0604020202020204" pitchFamily="34" charset="0"/>
        <a:buChar char="•"/>
        <a:defRPr sz="2000" b="1">
          <a:solidFill>
            <a:schemeClr val="tx1"/>
          </a:solidFill>
          <a:latin typeface="+mn-lt"/>
        </a:defRPr>
      </a:lvl4pPr>
      <a:lvl5pPr marL="2609850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3067050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3524250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981450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4438650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Talks\SIGGRAPH%20Course\0.42-0.49.compressed.mp4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Talks\SIGGRAPH%20Course\0.16-0.40.compressed.mp4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1" b="9271"/>
          <a:stretch/>
        </p:blipFill>
        <p:spPr>
          <a:xfrm>
            <a:off x="1126883" y="2426047"/>
            <a:ext cx="1062380" cy="130881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Picture 2" descr="http://zurich.disneyresearch.com/~fabricer/images/pi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5"/>
          <a:stretch/>
        </p:blipFill>
        <p:spPr bwMode="auto">
          <a:xfrm>
            <a:off x="6962735" y="2426047"/>
            <a:ext cx="1044271" cy="13088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" r="4123"/>
          <a:stretch/>
        </p:blipFill>
        <p:spPr bwMode="auto">
          <a:xfrm>
            <a:off x="4068119" y="2426047"/>
            <a:ext cx="1044271" cy="13088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" r="6072"/>
          <a:stretch/>
        </p:blipFill>
        <p:spPr bwMode="auto">
          <a:xfrm>
            <a:off x="2456208" y="4350790"/>
            <a:ext cx="1044271" cy="13114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7" r="9045"/>
          <a:stretch/>
        </p:blipFill>
        <p:spPr>
          <a:xfrm>
            <a:off x="5661587" y="4350790"/>
            <a:ext cx="1044271" cy="13088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73063" y="843579"/>
            <a:ext cx="8434387" cy="152400"/>
          </a:xfrm>
          <a:prstGeom prst="rect">
            <a:avLst/>
          </a:prstGeom>
          <a:solidFill>
            <a:srgbClr val="1C1C1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804883" y="3700573"/>
            <a:ext cx="1709121" cy="61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 dirty="0"/>
              <a:t>Pradeep </a:t>
            </a:r>
            <a:r>
              <a:rPr lang="en-US" altLang="en-US" sz="1800" dirty="0" smtClean="0"/>
              <a:t>Sen</a:t>
            </a:r>
          </a:p>
          <a:p>
            <a:pPr algn="ctr">
              <a:lnSpc>
                <a:spcPct val="115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400" dirty="0" smtClean="0">
                <a:solidFill>
                  <a:srgbClr val="5E8AB4"/>
                </a:solidFill>
              </a:rPr>
              <a:t>UC Santa Barbara</a:t>
            </a:r>
            <a:endParaRPr lang="en-US" altLang="en-US" sz="1400" dirty="0">
              <a:solidFill>
                <a:srgbClr val="5E8AB4"/>
              </a:solidFill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0" y="631717"/>
            <a:ext cx="9144000" cy="152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1200"/>
              </a:spcAft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3600" dirty="0" smtClean="0">
                <a:solidFill>
                  <a:srgbClr val="5E8AB4"/>
                </a:solidFill>
                <a:latin typeface="Helvetica Neue" panose="02000803000000090004" pitchFamily="2"/>
              </a:rPr>
              <a:t>Denoising Your Monte Carlo Renders: </a:t>
            </a:r>
          </a:p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2800" dirty="0" smtClean="0">
                <a:latin typeface="Helvetica Neue" panose="02000803000000090004" pitchFamily="2"/>
              </a:rPr>
              <a:t>Recent Advances in Image-Space Adaptive  Sampling and Reconstruction</a:t>
            </a:r>
            <a:endParaRPr lang="en-US" altLang="en-US" sz="2800" dirty="0">
              <a:latin typeface="Helvetica Neue" panose="02000803000000090004" pitchFamily="2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568182" y="3700573"/>
            <a:ext cx="2044149" cy="61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 dirty="0" smtClean="0"/>
              <a:t>Matthias Zwicker</a:t>
            </a:r>
          </a:p>
          <a:p>
            <a:pPr algn="ctr">
              <a:lnSpc>
                <a:spcPct val="115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400" dirty="0" smtClean="0">
                <a:solidFill>
                  <a:srgbClr val="5E8AB4"/>
                </a:solidFill>
              </a:rPr>
              <a:t>University of Bern</a:t>
            </a:r>
            <a:endParaRPr lang="en-US" altLang="en-US" sz="1400" dirty="0">
              <a:solidFill>
                <a:srgbClr val="5E8AB4"/>
              </a:solidFill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6405090" y="3700573"/>
            <a:ext cx="2159566" cy="61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 dirty="0" smtClean="0"/>
              <a:t>Fabrice Rousselle</a:t>
            </a:r>
          </a:p>
          <a:p>
            <a:pPr algn="ctr">
              <a:lnSpc>
                <a:spcPct val="115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400" dirty="0" smtClean="0">
                <a:solidFill>
                  <a:srgbClr val="5E8AB4"/>
                </a:solidFill>
              </a:rPr>
              <a:t>Disney Research</a:t>
            </a:r>
            <a:endParaRPr lang="en-US" altLang="en-US" sz="1400" dirty="0">
              <a:solidFill>
                <a:srgbClr val="5E8AB4"/>
              </a:solidFill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069507" y="5659610"/>
            <a:ext cx="1817677" cy="61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 dirty="0" smtClean="0"/>
              <a:t>Sung-</a:t>
            </a:r>
            <a:r>
              <a:rPr lang="en-US" altLang="en-US" sz="1800" dirty="0" err="1" smtClean="0"/>
              <a:t>Eui</a:t>
            </a:r>
            <a:r>
              <a:rPr lang="en-US" altLang="en-US" sz="1800" dirty="0" smtClean="0"/>
              <a:t> Yoon</a:t>
            </a:r>
          </a:p>
          <a:p>
            <a:pPr algn="ctr">
              <a:lnSpc>
                <a:spcPct val="115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400" dirty="0" smtClean="0">
                <a:solidFill>
                  <a:srgbClr val="5E8AB4"/>
                </a:solidFill>
              </a:rPr>
              <a:t>KAIST</a:t>
            </a:r>
            <a:endParaRPr lang="en-US" altLang="en-US" sz="1400" dirty="0">
              <a:solidFill>
                <a:srgbClr val="5E8AB4"/>
              </a:solidFill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4764104" y="5659610"/>
            <a:ext cx="2839239" cy="61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 dirty="0" smtClean="0"/>
              <a:t>Nima Khademi Kalantari</a:t>
            </a:r>
          </a:p>
          <a:p>
            <a:pPr algn="ctr">
              <a:lnSpc>
                <a:spcPct val="115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400" dirty="0" smtClean="0">
                <a:solidFill>
                  <a:srgbClr val="5E8AB4"/>
                </a:solidFill>
              </a:rPr>
              <a:t>UC Santa Barbara</a:t>
            </a:r>
            <a:endParaRPr lang="en-US" altLang="en-US" sz="1400" dirty="0">
              <a:solidFill>
                <a:srgbClr val="5E8AB4"/>
              </a:solidFill>
            </a:endParaRPr>
          </a:p>
        </p:txBody>
      </p:sp>
      <p:sp useBgFill="1">
        <p:nvSpPr>
          <p:cNvPr id="21" name="Rectangle 20"/>
          <p:cNvSpPr/>
          <p:nvPr/>
        </p:nvSpPr>
        <p:spPr bwMode="auto">
          <a:xfrm>
            <a:off x="0" y="5968157"/>
            <a:ext cx="2456208" cy="889844"/>
          </a:xfrm>
          <a:prstGeom prst="rect">
            <a:avLst/>
          </a:prstGeom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Monotype Sorts" pitchFamily="2" charset="2"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17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Our key observations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452438" y="1041400"/>
            <a:ext cx="8150225" cy="5257800"/>
          </a:xfrm>
        </p:spPr>
        <p:txBody>
          <a:bodyPr/>
          <a:lstStyle/>
          <a:p>
            <a:r>
              <a:rPr lang="en-US" altLang="en-US" dirty="0" smtClean="0"/>
              <a:t>MC noise occurs </a:t>
            </a:r>
            <a:r>
              <a:rPr lang="en-US" altLang="en-US" dirty="0" smtClean="0">
                <a:solidFill>
                  <a:srgbClr val="FFC000"/>
                </a:solidFill>
              </a:rPr>
              <a:t>only</a:t>
            </a:r>
            <a:r>
              <a:rPr lang="en-US" altLang="en-US" dirty="0" smtClean="0"/>
              <a:t> where sample values are functions of MC random parameters</a:t>
            </a:r>
          </a:p>
          <a:p>
            <a:r>
              <a:rPr lang="en-US" altLang="en-US" dirty="0" smtClean="0">
                <a:solidFill>
                  <a:srgbClr val="FFC000"/>
                </a:solidFill>
              </a:rPr>
              <a:t>The challenge: </a:t>
            </a:r>
            <a:r>
              <a:rPr lang="en-US" altLang="en-US" dirty="0" smtClean="0"/>
              <a:t>how do we identify where this is happening in a general scene from just a few samples?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2366963" y="2784475"/>
            <a:ext cx="3935412" cy="1941513"/>
          </a:xfrm>
          <a:prstGeom prst="rect">
            <a:avLst/>
          </a:prstGeom>
          <a:noFill/>
          <a:ln w="508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sp>
        <p:nvSpPr>
          <p:cNvPr id="522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Our formulation</a:t>
            </a:r>
          </a:p>
        </p:txBody>
      </p:sp>
      <p:sp>
        <p:nvSpPr>
          <p:cNvPr id="52228" name="Content Placeholder 2"/>
          <p:cNvSpPr>
            <a:spLocks noGrp="1"/>
          </p:cNvSpPr>
          <p:nvPr>
            <p:ph idx="1"/>
          </p:nvPr>
        </p:nvSpPr>
        <p:spPr>
          <a:xfrm>
            <a:off x="452438" y="1041400"/>
            <a:ext cx="8289925" cy="884238"/>
          </a:xfrm>
        </p:spPr>
        <p:txBody>
          <a:bodyPr/>
          <a:lstStyle/>
          <a:p>
            <a:r>
              <a:rPr lang="en-US" altLang="en-US" smtClean="0"/>
              <a:t>To do this we treat the rendering system as a black box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2598738" y="3021013"/>
            <a:ext cx="3484562" cy="1435100"/>
            <a:chOff x="2894698" y="2817085"/>
            <a:chExt cx="3484459" cy="1435668"/>
          </a:xfrm>
        </p:grpSpPr>
        <p:pic>
          <p:nvPicPr>
            <p:cNvPr id="5225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" t="16359" r="1733" b="12871"/>
            <a:stretch>
              <a:fillRect/>
            </a:stretch>
          </p:blipFill>
          <p:spPr bwMode="auto">
            <a:xfrm>
              <a:off x="2894698" y="2817085"/>
              <a:ext cx="3484459" cy="1435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53" name="Oval 5"/>
            <p:cNvSpPr>
              <a:spLocks noChangeArrowheads="1"/>
            </p:cNvSpPr>
            <p:nvPr/>
          </p:nvSpPr>
          <p:spPr bwMode="auto">
            <a:xfrm>
              <a:off x="3885531" y="3184368"/>
              <a:ext cx="162862" cy="659636"/>
            </a:xfrm>
            <a:prstGeom prst="ellipse">
              <a:avLst/>
            </a:prstGeom>
            <a:solidFill>
              <a:srgbClr val="99CCFF">
                <a:alpha val="59999"/>
              </a:srgbClr>
            </a:solidFill>
            <a:ln w="15875" algn="ctr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/>
                <a:buNone/>
              </a:pPr>
              <a:endParaRPr lang="en-US" altLang="en-US"/>
            </a:p>
          </p:txBody>
        </p:sp>
        <p:cxnSp>
          <p:nvCxnSpPr>
            <p:cNvPr id="52254" name="Straight Connector 6"/>
            <p:cNvCxnSpPr>
              <a:cxnSpLocks noChangeShapeType="1"/>
            </p:cNvCxnSpPr>
            <p:nvPr/>
          </p:nvCxnSpPr>
          <p:spPr bwMode="auto">
            <a:xfrm>
              <a:off x="3951894" y="3193034"/>
              <a:ext cx="27755" cy="645924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255" name="Straight Connector 7"/>
            <p:cNvCxnSpPr>
              <a:cxnSpLocks noChangeShapeType="1"/>
            </p:cNvCxnSpPr>
            <p:nvPr/>
          </p:nvCxnSpPr>
          <p:spPr bwMode="auto">
            <a:xfrm flipV="1">
              <a:off x="3896385" y="3367130"/>
              <a:ext cx="143819" cy="297732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256" name="Oval 8"/>
            <p:cNvSpPr>
              <a:spLocks noChangeArrowheads="1"/>
            </p:cNvSpPr>
            <p:nvPr/>
          </p:nvSpPr>
          <p:spPr bwMode="auto">
            <a:xfrm>
              <a:off x="3005414" y="3753380"/>
              <a:ext cx="12793" cy="428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/>
                <a:buNone/>
              </a:pPr>
              <a:endParaRPr lang="en-US" altLang="en-US"/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3988453" y="3330050"/>
              <a:ext cx="12700" cy="4288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 pitchFamily="2" charset="2"/>
                <a:buNone/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cxnSp>
          <p:nvCxnSpPr>
            <p:cNvPr id="52258" name="Straight Connector 20"/>
            <p:cNvCxnSpPr>
              <a:cxnSpLocks noChangeShapeType="1"/>
            </p:cNvCxnSpPr>
            <p:nvPr/>
          </p:nvCxnSpPr>
          <p:spPr bwMode="auto">
            <a:xfrm flipV="1">
              <a:off x="3009356" y="3349141"/>
              <a:ext cx="986075" cy="427522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259" name="Straight Connector 21"/>
            <p:cNvCxnSpPr>
              <a:cxnSpLocks noChangeShapeType="1"/>
            </p:cNvCxnSpPr>
            <p:nvPr/>
          </p:nvCxnSpPr>
          <p:spPr bwMode="auto">
            <a:xfrm flipH="1" flipV="1">
              <a:off x="3995432" y="3349141"/>
              <a:ext cx="478602" cy="38866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260" name="Straight Connector 35"/>
            <p:cNvCxnSpPr>
              <a:cxnSpLocks noChangeShapeType="1"/>
            </p:cNvCxnSpPr>
            <p:nvPr/>
          </p:nvCxnSpPr>
          <p:spPr bwMode="auto">
            <a:xfrm flipH="1" flipV="1">
              <a:off x="4471813" y="3388007"/>
              <a:ext cx="803962" cy="65517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52261" name="Picture 36" descr="ches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68" t="24307" r="75705" b="53607"/>
            <a:stretch>
              <a:fillRect/>
            </a:stretch>
          </p:blipFill>
          <p:spPr bwMode="auto">
            <a:xfrm>
              <a:off x="4472923" y="3343589"/>
              <a:ext cx="355343" cy="248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TextBox 7"/>
          <p:cNvSpPr txBox="1">
            <a:spLocks noChangeArrowheads="1"/>
          </p:cNvSpPr>
          <p:nvPr/>
        </p:nvSpPr>
        <p:spPr bwMode="auto">
          <a:xfrm>
            <a:off x="2733675" y="2424113"/>
            <a:ext cx="3182938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scene function black box</a:t>
            </a:r>
          </a:p>
        </p:txBody>
      </p:sp>
      <p:sp>
        <p:nvSpPr>
          <p:cNvPr id="46" name="TextBox 7"/>
          <p:cNvSpPr txBox="1">
            <a:spLocks noChangeArrowheads="1"/>
          </p:cNvSpPr>
          <p:nvPr/>
        </p:nvSpPr>
        <p:spPr bwMode="auto">
          <a:xfrm>
            <a:off x="2625725" y="4427538"/>
            <a:ext cx="349091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400"/>
              <a:t>implemented by the rendering system</a:t>
            </a:r>
          </a:p>
        </p:txBody>
      </p:sp>
      <p:sp>
        <p:nvSpPr>
          <p:cNvPr id="47" name="TextBox 30"/>
          <p:cNvSpPr txBox="1">
            <a:spLocks noChangeArrowheads="1"/>
          </p:cNvSpPr>
          <p:nvPr/>
        </p:nvSpPr>
        <p:spPr bwMode="auto">
          <a:xfrm>
            <a:off x="3730625" y="2860675"/>
            <a:ext cx="1225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2000" i="1"/>
              <a:t>f(x,y,u,v)</a:t>
            </a:r>
          </a:p>
        </p:txBody>
      </p:sp>
      <p:sp>
        <p:nvSpPr>
          <p:cNvPr id="48" name="TextBox 30"/>
          <p:cNvSpPr txBox="1">
            <a:spLocks noChangeArrowheads="1"/>
          </p:cNvSpPr>
          <p:nvPr/>
        </p:nvSpPr>
        <p:spPr bwMode="auto">
          <a:xfrm>
            <a:off x="2420938" y="4035425"/>
            <a:ext cx="608012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600" i="1"/>
              <a:t>(x,y)</a:t>
            </a:r>
          </a:p>
        </p:txBody>
      </p:sp>
      <p:sp>
        <p:nvSpPr>
          <p:cNvPr id="49" name="TextBox 30"/>
          <p:cNvSpPr txBox="1">
            <a:spLocks noChangeArrowheads="1"/>
          </p:cNvSpPr>
          <p:nvPr/>
        </p:nvSpPr>
        <p:spPr bwMode="auto">
          <a:xfrm>
            <a:off x="3687763" y="3284538"/>
            <a:ext cx="6191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600" i="1"/>
              <a:t>(u,v)</a:t>
            </a:r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3779838"/>
            <a:ext cx="914400" cy="1217612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2493963"/>
            <a:ext cx="914400" cy="1217612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ight Arrow 52"/>
          <p:cNvSpPr>
            <a:spLocks noChangeArrowheads="1"/>
          </p:cNvSpPr>
          <p:nvPr/>
        </p:nvSpPr>
        <p:spPr bwMode="auto">
          <a:xfrm>
            <a:off x="1925638" y="2952750"/>
            <a:ext cx="361950" cy="301625"/>
          </a:xfrm>
          <a:prstGeom prst="rightArrow">
            <a:avLst>
              <a:gd name="adj1" fmla="val 47667"/>
              <a:gd name="adj2" fmla="val 58911"/>
            </a:avLst>
          </a:prstGeom>
          <a:solidFill>
            <a:schemeClr val="tx2"/>
          </a:solidFill>
          <a:ln w="12700" algn="ctr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sp>
        <p:nvSpPr>
          <p:cNvPr id="54" name="Right Arrow 53"/>
          <p:cNvSpPr>
            <a:spLocks noChangeArrowheads="1"/>
          </p:cNvSpPr>
          <p:nvPr/>
        </p:nvSpPr>
        <p:spPr bwMode="auto">
          <a:xfrm>
            <a:off x="1920875" y="4235450"/>
            <a:ext cx="361950" cy="303213"/>
          </a:xfrm>
          <a:prstGeom prst="rightArrow">
            <a:avLst>
              <a:gd name="adj1" fmla="val 47667"/>
              <a:gd name="adj2" fmla="val 58603"/>
            </a:avLst>
          </a:prstGeom>
          <a:solidFill>
            <a:schemeClr val="tx2"/>
          </a:solidFill>
          <a:ln w="12700" algn="ctr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sp>
        <p:nvSpPr>
          <p:cNvPr id="55" name="TextBox 30"/>
          <p:cNvSpPr txBox="1">
            <a:spLocks noChangeArrowheads="1"/>
          </p:cNvSpPr>
          <p:nvPr/>
        </p:nvSpPr>
        <p:spPr bwMode="auto">
          <a:xfrm>
            <a:off x="1090613" y="2185988"/>
            <a:ext cx="608012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600" i="1"/>
              <a:t>(x,y)</a:t>
            </a:r>
          </a:p>
        </p:txBody>
      </p:sp>
      <p:sp>
        <p:nvSpPr>
          <p:cNvPr id="56" name="TextBox 30"/>
          <p:cNvSpPr txBox="1">
            <a:spLocks noChangeArrowheads="1"/>
          </p:cNvSpPr>
          <p:nvPr/>
        </p:nvSpPr>
        <p:spPr bwMode="auto">
          <a:xfrm>
            <a:off x="1076325" y="4978400"/>
            <a:ext cx="6191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600" i="1"/>
              <a:t>(u,v)</a:t>
            </a:r>
          </a:p>
        </p:txBody>
      </p:sp>
      <p:sp>
        <p:nvSpPr>
          <p:cNvPr id="57" name="Right Arrow 56"/>
          <p:cNvSpPr>
            <a:spLocks noChangeArrowheads="1"/>
          </p:cNvSpPr>
          <p:nvPr/>
        </p:nvSpPr>
        <p:spPr bwMode="auto">
          <a:xfrm>
            <a:off x="6384925" y="3603625"/>
            <a:ext cx="361950" cy="303213"/>
          </a:xfrm>
          <a:prstGeom prst="rightArrow">
            <a:avLst>
              <a:gd name="adj1" fmla="val 47667"/>
              <a:gd name="adj2" fmla="val 58603"/>
            </a:avLst>
          </a:prstGeom>
          <a:solidFill>
            <a:schemeClr val="tx2"/>
          </a:solidFill>
          <a:ln w="12700" algn="ctr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075" y="2638425"/>
            <a:ext cx="1671638" cy="22272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1584325"/>
            <a:ext cx="3810000" cy="50800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30"/>
          <p:cNvSpPr txBox="1">
            <a:spLocks noChangeArrowheads="1"/>
          </p:cNvSpPr>
          <p:nvPr/>
        </p:nvSpPr>
        <p:spPr bwMode="auto">
          <a:xfrm>
            <a:off x="6896100" y="4868863"/>
            <a:ext cx="1563688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600"/>
              <a:t>sample colors</a:t>
            </a:r>
          </a:p>
        </p:txBody>
      </p:sp>
      <p:grpSp>
        <p:nvGrpSpPr>
          <p:cNvPr id="3" name="Group 66"/>
          <p:cNvGrpSpPr>
            <a:grpSpLocks/>
          </p:cNvGrpSpPr>
          <p:nvPr/>
        </p:nvGrpSpPr>
        <p:grpSpPr bwMode="auto">
          <a:xfrm>
            <a:off x="1189038" y="5191125"/>
            <a:ext cx="6578600" cy="695325"/>
            <a:chOff x="1188303" y="5190730"/>
            <a:chExt cx="6579819" cy="695777"/>
          </a:xfrm>
        </p:grpSpPr>
        <p:sp>
          <p:nvSpPr>
            <p:cNvPr id="52248" name="Right Arrow 60"/>
            <p:cNvSpPr>
              <a:spLocks noChangeArrowheads="1"/>
            </p:cNvSpPr>
            <p:nvPr/>
          </p:nvSpPr>
          <p:spPr bwMode="auto">
            <a:xfrm rot="-5400000">
              <a:off x="1148079" y="5308690"/>
              <a:ext cx="491638" cy="411190"/>
            </a:xfrm>
            <a:prstGeom prst="rightArrow">
              <a:avLst>
                <a:gd name="adj1" fmla="val 47667"/>
                <a:gd name="adj2" fmla="val 58697"/>
              </a:avLst>
            </a:prstGeom>
            <a:solidFill>
              <a:schemeClr val="tx2"/>
            </a:solidFill>
            <a:ln w="12700" algn="ctr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/>
                <a:buNone/>
              </a:pPr>
              <a:endParaRPr lang="en-US" altLang="en-US"/>
            </a:p>
          </p:txBody>
        </p:sp>
        <p:sp>
          <p:nvSpPr>
            <p:cNvPr id="52249" name="Rectangle 63"/>
            <p:cNvSpPr>
              <a:spLocks noChangeArrowheads="1"/>
            </p:cNvSpPr>
            <p:nvPr/>
          </p:nvSpPr>
          <p:spPr bwMode="auto">
            <a:xfrm>
              <a:off x="1290639" y="5638589"/>
              <a:ext cx="6473548" cy="20635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/>
                <a:buNone/>
              </a:pPr>
              <a:endParaRPr lang="en-US" altLang="en-US"/>
            </a:p>
          </p:txBody>
        </p:sp>
        <p:sp>
          <p:nvSpPr>
            <p:cNvPr id="52250" name="TextBox 7"/>
            <p:cNvSpPr txBox="1">
              <a:spLocks noChangeArrowheads="1"/>
            </p:cNvSpPr>
            <p:nvPr/>
          </p:nvSpPr>
          <p:spPr bwMode="auto">
            <a:xfrm>
              <a:off x="2572816" y="5600275"/>
              <a:ext cx="3489870" cy="286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/>
                <a:buNone/>
              </a:pPr>
              <a:r>
                <a:rPr lang="en-US" altLang="en-US" sz="1400">
                  <a:solidFill>
                    <a:schemeClr val="bg2"/>
                  </a:solidFill>
                </a:rPr>
                <a:t>functional dependency?</a:t>
              </a:r>
            </a:p>
          </p:txBody>
        </p:sp>
        <p:sp>
          <p:nvSpPr>
            <p:cNvPr id="52251" name="Rectangle 65"/>
            <p:cNvSpPr>
              <a:spLocks noChangeArrowheads="1"/>
            </p:cNvSpPr>
            <p:nvPr/>
          </p:nvSpPr>
          <p:spPr bwMode="auto">
            <a:xfrm rot="5400000">
              <a:off x="7339156" y="5413341"/>
              <a:ext cx="651578" cy="20635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/>
                <a:buNone/>
              </a:pPr>
              <a:endParaRPr lang="en-US" altLang="en-US"/>
            </a:p>
          </p:txBody>
        </p:sp>
      </p:grpSp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3781425"/>
            <a:ext cx="914400" cy="1217613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1006475" y="5884863"/>
            <a:ext cx="7207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2000"/>
              <a:t>We need a way to estimate this functional dependency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69"/>
                                        </p:tgtEl>
                                      </p:cBhvr>
                                      <p:by x="418000" y="418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5687E-7 L 0.33108 -0.03725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00" y="-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/>
      <p:bldP spid="46" grpId="0"/>
      <p:bldP spid="47" grpId="0"/>
      <p:bldP spid="48" grpId="0"/>
      <p:bldP spid="49" grpId="0"/>
      <p:bldP spid="53" grpId="0" animBg="1"/>
      <p:bldP spid="54" grpId="0" animBg="1"/>
      <p:bldP spid="55" grpId="0"/>
      <p:bldP spid="56" grpId="0"/>
      <p:bldP spid="57" grpId="0" animBg="1"/>
      <p:bldP spid="60" grpId="0"/>
      <p:bldP spid="70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Estimating functional dependency</a:t>
            </a:r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We use mutual information from information theory:</a:t>
            </a:r>
          </a:p>
          <a:p>
            <a:endParaRPr lang="en-US" altLang="en-US" dirty="0"/>
          </a:p>
          <a:p>
            <a:endParaRPr lang="en-US" altLang="en-US" dirty="0" smtClean="0"/>
          </a:p>
          <a:p>
            <a:r>
              <a:rPr lang="en-US" altLang="en-US" dirty="0" smtClean="0"/>
              <a:t>Measure of statistical dependence between two random variables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14989" r="1517" b="6239"/>
          <a:stretch>
            <a:fillRect/>
          </a:stretch>
        </p:blipFill>
        <p:spPr bwMode="auto">
          <a:xfrm>
            <a:off x="2100604" y="1873994"/>
            <a:ext cx="4814888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Using mutual information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452438" y="1041400"/>
            <a:ext cx="8289925" cy="955675"/>
          </a:xfrm>
        </p:spPr>
        <p:txBody>
          <a:bodyPr/>
          <a:lstStyle/>
          <a:p>
            <a:r>
              <a:rPr lang="en-US" altLang="en-US" smtClean="0"/>
              <a:t>Detects the dependence of the color on the lens position for our simple example</a:t>
            </a: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88" y="2011363"/>
            <a:ext cx="2798762" cy="44180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2011363"/>
            <a:ext cx="2798763" cy="44180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146175" y="6029325"/>
            <a:ext cx="277653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600"/>
              <a:t>8 samples/pixel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187825" y="5846763"/>
            <a:ext cx="2386013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600"/>
              <a:t>dependency of color on lens position </a:t>
            </a:r>
            <a:r>
              <a:rPr lang="en-US" altLang="en-US" sz="1600" i="1"/>
              <a:t>(u,v)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985000" y="4716463"/>
            <a:ext cx="185578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400"/>
              <a:t>dark: low statistical dependence</a:t>
            </a:r>
          </a:p>
        </p:txBody>
      </p: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H="1">
            <a:off x="6303963" y="4951413"/>
            <a:ext cx="665162" cy="0"/>
          </a:xfrm>
          <a:prstGeom prst="straightConnector1">
            <a:avLst/>
          </a:prstGeom>
          <a:noFill/>
          <a:ln w="12700" algn="ctr">
            <a:solidFill>
              <a:schemeClr val="tx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953250" y="2238375"/>
            <a:ext cx="2062163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400"/>
              <a:t>bright: high statistical dependence</a:t>
            </a: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>
            <a:off x="6303963" y="2474913"/>
            <a:ext cx="666750" cy="0"/>
          </a:xfrm>
          <a:prstGeom prst="straightConnector1">
            <a:avLst/>
          </a:prstGeom>
          <a:noFill/>
          <a:ln w="12700" algn="ctr">
            <a:solidFill>
              <a:schemeClr val="tx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8" r="2167" b="4433"/>
          <a:stretch>
            <a:fillRect/>
          </a:stretch>
        </p:blipFill>
        <p:spPr bwMode="auto">
          <a:xfrm>
            <a:off x="152400" y="1998943"/>
            <a:ext cx="8791575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Our Random Parameter Filter (RPF)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37" y="1041400"/>
            <a:ext cx="8491537" cy="5257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Modify bilateral filter using mutual information to control impact of color channels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If color is </a:t>
            </a:r>
            <a:r>
              <a:rPr lang="en-US" dirty="0" smtClean="0">
                <a:solidFill>
                  <a:srgbClr val="FFC000"/>
                </a:solidFill>
              </a:rPr>
              <a:t>very dependent </a:t>
            </a:r>
            <a:r>
              <a:rPr lang="en-US" dirty="0" smtClean="0"/>
              <a:t>on random </a:t>
            </a:r>
            <a:r>
              <a:rPr lang="en-US" dirty="0" err="1" smtClean="0"/>
              <a:t>params</a:t>
            </a:r>
            <a:r>
              <a:rPr lang="en-US" dirty="0" smtClean="0"/>
              <a:t>, it is noise: set                  (ignore color differences to filter noise)</a:t>
            </a:r>
            <a:endParaRPr lang="en-US" sz="1050" dirty="0" smtClean="0"/>
          </a:p>
          <a:p>
            <a:pPr>
              <a:defRPr/>
            </a:pPr>
            <a:r>
              <a:rPr lang="en-US" dirty="0" smtClean="0"/>
              <a:t>If color is </a:t>
            </a:r>
            <a:r>
              <a:rPr lang="en-US" dirty="0" smtClean="0">
                <a:solidFill>
                  <a:srgbClr val="FFC000"/>
                </a:solidFill>
              </a:rPr>
              <a:t>not dependent </a:t>
            </a:r>
            <a:r>
              <a:rPr lang="en-US" dirty="0" smtClean="0"/>
              <a:t>on random </a:t>
            </a:r>
            <a:r>
              <a:rPr lang="en-US" dirty="0" err="1" smtClean="0"/>
              <a:t>params</a:t>
            </a:r>
            <a:r>
              <a:rPr lang="en-US" dirty="0" smtClean="0"/>
              <a:t>, set                  (preserve scene detail)</a:t>
            </a:r>
          </a:p>
        </p:txBody>
      </p:sp>
      <p:sp useBgFill="1">
        <p:nvSpPr>
          <p:cNvPr id="62469" name="Rectangle 4"/>
          <p:cNvSpPr>
            <a:spLocks noChangeArrowheads="1"/>
          </p:cNvSpPr>
          <p:nvPr/>
        </p:nvSpPr>
        <p:spPr bwMode="auto">
          <a:xfrm>
            <a:off x="6942138" y="2265269"/>
            <a:ext cx="336550" cy="22860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t="18150" r="3539" b="12604"/>
          <a:stretch>
            <a:fillRect/>
          </a:stretch>
        </p:blipFill>
        <p:spPr bwMode="auto">
          <a:xfrm>
            <a:off x="3476625" y="4244365"/>
            <a:ext cx="141446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7" name="Rectangle 6"/>
          <p:cNvSpPr>
            <a:spLocks noChangeArrowheads="1"/>
          </p:cNvSpPr>
          <p:nvPr/>
        </p:nvSpPr>
        <p:spPr bwMode="auto">
          <a:xfrm>
            <a:off x="5148263" y="4244365"/>
            <a:ext cx="2563812" cy="40640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t="11868" r="5411" b="9615"/>
          <a:stretch>
            <a:fillRect/>
          </a:stretch>
        </p:blipFill>
        <p:spPr bwMode="auto">
          <a:xfrm>
            <a:off x="1720850" y="5576171"/>
            <a:ext cx="140176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9" name="Rectangle 8"/>
          <p:cNvSpPr>
            <a:spLocks noChangeArrowheads="1"/>
          </p:cNvSpPr>
          <p:nvPr/>
        </p:nvSpPr>
        <p:spPr bwMode="auto">
          <a:xfrm>
            <a:off x="3206750" y="5628017"/>
            <a:ext cx="4813300" cy="40481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pic>
        <p:nvPicPr>
          <p:cNvPr id="6452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138" y="2241830"/>
            <a:ext cx="37306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13" name="Rectangle 12"/>
          <p:cNvSpPr>
            <a:spLocks noChangeArrowheads="1"/>
          </p:cNvSpPr>
          <p:nvPr/>
        </p:nvSpPr>
        <p:spPr bwMode="auto">
          <a:xfrm>
            <a:off x="833437" y="4625885"/>
            <a:ext cx="5286375" cy="40640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sp useBgFill="1">
        <p:nvSpPr>
          <p:cNvPr id="14" name="Rectangle 13"/>
          <p:cNvSpPr>
            <a:spLocks noChangeArrowheads="1"/>
          </p:cNvSpPr>
          <p:nvPr/>
        </p:nvSpPr>
        <p:spPr bwMode="auto">
          <a:xfrm>
            <a:off x="4411663" y="2841905"/>
            <a:ext cx="4678362" cy="78581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pic>
        <p:nvPicPr>
          <p:cNvPr id="6452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9" t="9137" r="6113"/>
          <a:stretch>
            <a:fillRect/>
          </a:stretch>
        </p:blipFill>
        <p:spPr bwMode="auto">
          <a:xfrm>
            <a:off x="7061200" y="3037168"/>
            <a:ext cx="2921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16173" y="6051550"/>
            <a:ext cx="7705260" cy="590550"/>
          </a:xfrm>
          <a:prstGeom prst="rect">
            <a:avLst/>
          </a:prstGeom>
          <a:solidFill>
            <a:srgbClr val="1C1C1C">
              <a:alpha val="91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Monotype Sorts" pitchFamily="2" charset="2"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639763" y="6057900"/>
            <a:ext cx="38242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input rendering (8 samples/pixel)</a:t>
            </a:r>
          </a:p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>
                <a:solidFill>
                  <a:srgbClr val="FFC000"/>
                </a:solidFill>
              </a:rPr>
              <a:t>7.13 secs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639763" y="6054725"/>
            <a:ext cx="3825875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our result (8 samples/pixel)</a:t>
            </a:r>
          </a:p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>
                <a:solidFill>
                  <a:srgbClr val="FFC000"/>
                </a:solidFill>
              </a:rPr>
              <a:t>4.9 mins</a:t>
            </a:r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987425"/>
            <a:ext cx="3810000" cy="5080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987425"/>
            <a:ext cx="3810000" cy="5080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Chess scene (</a:t>
            </a:r>
            <a:r>
              <a:rPr lang="en-US" altLang="en-US" dirty="0" err="1" smtClean="0"/>
              <a:t>DoF</a:t>
            </a:r>
            <a:r>
              <a:rPr lang="en-US" altLang="en-US" dirty="0" smtClean="0"/>
              <a:t> + area light)</a:t>
            </a:r>
          </a:p>
        </p:txBody>
      </p:sp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987425"/>
            <a:ext cx="3810000" cy="5080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4722813" y="6051550"/>
            <a:ext cx="38258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reference (8,192 samples/pixel)</a:t>
            </a:r>
          </a:p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>
                <a:solidFill>
                  <a:srgbClr val="FFC000"/>
                </a:solidFill>
              </a:rPr>
              <a:t>1.2 hrs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25756" y="965354"/>
            <a:ext cx="32398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000" i="1" dirty="0" smtClean="0"/>
              <a:t>scene by </a:t>
            </a:r>
            <a:r>
              <a:rPr lang="en-US" altLang="en-US" sz="1000" i="1" dirty="0" err="1" smtClean="0"/>
              <a:t>Wojciech</a:t>
            </a:r>
            <a:r>
              <a:rPr lang="en-US" altLang="en-US" sz="1000" i="1" dirty="0" smtClean="0"/>
              <a:t> </a:t>
            </a:r>
            <a:r>
              <a:rPr lang="en-US" altLang="en-US" sz="1000" i="1" dirty="0" err="1" smtClean="0"/>
              <a:t>Jarosz</a:t>
            </a:r>
            <a:endParaRPr lang="en-US" altLang="en-US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716173" y="6051550"/>
            <a:ext cx="7705260" cy="590550"/>
          </a:xfrm>
          <a:prstGeom prst="rect">
            <a:avLst/>
          </a:prstGeom>
          <a:solidFill>
            <a:srgbClr val="1C1C1C">
              <a:alpha val="91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Monotype Sorts" pitchFamily="2" charset="2"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639763" y="6057900"/>
            <a:ext cx="38242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À-Trous filter (8 samples/pixel)</a:t>
            </a:r>
          </a:p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Dammertz et al. [2010]</a:t>
            </a: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987425"/>
            <a:ext cx="3810000" cy="5080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987425"/>
            <a:ext cx="3810000" cy="5080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639763" y="6054725"/>
            <a:ext cx="38258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our result (8 samples/pixel)</a:t>
            </a:r>
          </a:p>
        </p:txBody>
      </p:sp>
      <p:sp>
        <p:nvSpPr>
          <p:cNvPr id="727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Chess scene (</a:t>
            </a:r>
            <a:r>
              <a:rPr lang="en-US" altLang="en-US" dirty="0" err="1" smtClean="0"/>
              <a:t>DoF</a:t>
            </a:r>
            <a:r>
              <a:rPr lang="en-US" altLang="en-US" dirty="0" smtClean="0"/>
              <a:t> + area light)</a:t>
            </a:r>
          </a:p>
        </p:txBody>
      </p:sp>
      <p:pic>
        <p:nvPicPr>
          <p:cNvPr id="727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987425"/>
            <a:ext cx="3810000" cy="5080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2" name="TextBox 5"/>
          <p:cNvSpPr txBox="1">
            <a:spLocks noChangeArrowheads="1"/>
          </p:cNvSpPr>
          <p:nvPr/>
        </p:nvSpPr>
        <p:spPr bwMode="auto">
          <a:xfrm>
            <a:off x="4722813" y="6051550"/>
            <a:ext cx="38258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reference (8,192 samples/pixel)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25756" y="965354"/>
            <a:ext cx="32398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000" i="1" dirty="0" smtClean="0"/>
              <a:t>scene by </a:t>
            </a:r>
            <a:r>
              <a:rPr lang="en-US" altLang="en-US" sz="1000" i="1" dirty="0" err="1" smtClean="0"/>
              <a:t>Wojciech</a:t>
            </a:r>
            <a:r>
              <a:rPr lang="en-US" altLang="en-US" sz="1000" i="1" dirty="0" smtClean="0"/>
              <a:t> </a:t>
            </a:r>
            <a:r>
              <a:rPr lang="en-US" altLang="en-US" sz="1000" i="1" dirty="0" err="1" smtClean="0"/>
              <a:t>Jarosz</a:t>
            </a:r>
            <a:endParaRPr lang="en-US" altLang="en-US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Toy Gyro scene</a:t>
            </a:r>
          </a:p>
        </p:txBody>
      </p:sp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1006475"/>
            <a:ext cx="4875212" cy="27416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3846513"/>
            <a:ext cx="4875212" cy="2743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2116138" y="6240463"/>
            <a:ext cx="4841875" cy="341312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reference (8,192 samples/pixel)  </a:t>
            </a:r>
            <a:r>
              <a:rPr lang="en-US" altLang="en-US" sz="1800">
                <a:solidFill>
                  <a:srgbClr val="FFC000"/>
                </a:solidFill>
              </a:rPr>
              <a:t>20 hrs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2116138" y="3395663"/>
            <a:ext cx="4841875" cy="341312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input (8 samples/pixel)  </a:t>
            </a:r>
            <a:r>
              <a:rPr lang="en-US" altLang="en-US" sz="1800">
                <a:solidFill>
                  <a:srgbClr val="FFC000"/>
                </a:solidFill>
              </a:rPr>
              <a:t>76 secs</a:t>
            </a:r>
          </a:p>
        </p:txBody>
      </p:sp>
      <p:pic>
        <p:nvPicPr>
          <p:cNvPr id="12595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1006475"/>
            <a:ext cx="4875212" cy="27416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2117725" y="3397250"/>
            <a:ext cx="4841875" cy="341313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our result (8 samples/pixel)  </a:t>
            </a:r>
            <a:r>
              <a:rPr lang="en-US" altLang="en-US" sz="1800">
                <a:solidFill>
                  <a:srgbClr val="FFC000"/>
                </a:solidFill>
              </a:rPr>
              <a:t>15.9 mins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093913" y="996950"/>
            <a:ext cx="32398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000" i="1" dirty="0" smtClean="0">
                <a:solidFill>
                  <a:schemeClr val="bg2"/>
                </a:solidFill>
              </a:rPr>
              <a:t>scene by </a:t>
            </a:r>
            <a:r>
              <a:rPr lang="en-US" altLang="en-US" sz="1000" i="1" dirty="0" err="1" smtClean="0">
                <a:solidFill>
                  <a:schemeClr val="bg2"/>
                </a:solidFill>
              </a:rPr>
              <a:t>Jesper</a:t>
            </a:r>
            <a:r>
              <a:rPr lang="en-US" altLang="en-US" sz="1000" i="1" dirty="0" smtClean="0">
                <a:solidFill>
                  <a:schemeClr val="bg2"/>
                </a:solidFill>
              </a:rPr>
              <a:t> Lloyd</a:t>
            </a:r>
            <a:endParaRPr lang="en-US" altLang="en-US" sz="1000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716173" y="6051550"/>
            <a:ext cx="7705260" cy="590550"/>
          </a:xfrm>
          <a:prstGeom prst="rect">
            <a:avLst/>
          </a:prstGeom>
          <a:solidFill>
            <a:srgbClr val="1C1C1C">
              <a:alpha val="91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Monotype Sorts" pitchFamily="2" charset="2"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633413" y="6049648"/>
            <a:ext cx="3825875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input (8 samples/pixel)</a:t>
            </a:r>
          </a:p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>
                <a:solidFill>
                  <a:srgbClr val="FFC000"/>
                </a:solidFill>
              </a:rPr>
              <a:t>15 secs</a:t>
            </a:r>
          </a:p>
        </p:txBody>
      </p:sp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42673"/>
            <a:ext cx="3338513" cy="5008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635000" y="6052823"/>
            <a:ext cx="38258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our result (8 samples/pixel)</a:t>
            </a:r>
          </a:p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>
                <a:solidFill>
                  <a:srgbClr val="FFC000"/>
                </a:solidFill>
              </a:rPr>
              <a:t>1.7 mins</a:t>
            </a:r>
          </a:p>
        </p:txBody>
      </p:sp>
      <p:pic>
        <p:nvPicPr>
          <p:cNvPr id="12493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42673"/>
            <a:ext cx="3338513" cy="5008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Robots scene</a:t>
            </a:r>
          </a:p>
        </p:txBody>
      </p:sp>
      <p:pic>
        <p:nvPicPr>
          <p:cNvPr id="12493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1042673"/>
            <a:ext cx="3338513" cy="5008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4425950" y="6060760"/>
            <a:ext cx="38258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reference (8,192 samples/pixel)</a:t>
            </a:r>
          </a:p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>
                <a:solidFill>
                  <a:srgbClr val="FFC000"/>
                </a:solidFill>
              </a:rPr>
              <a:t>4 hours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85825" y="1042673"/>
            <a:ext cx="32398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000" i="1" dirty="0" smtClean="0">
                <a:solidFill>
                  <a:schemeClr val="bg2"/>
                </a:solidFill>
              </a:rPr>
              <a:t>scene by </a:t>
            </a:r>
            <a:r>
              <a:rPr lang="en-US" altLang="en-US" sz="1000" i="1" dirty="0" err="1" smtClean="0">
                <a:solidFill>
                  <a:schemeClr val="bg2"/>
                </a:solidFill>
              </a:rPr>
              <a:t>Jesper</a:t>
            </a:r>
            <a:r>
              <a:rPr lang="en-US" altLang="en-US" sz="1000" i="1" dirty="0" smtClean="0">
                <a:solidFill>
                  <a:schemeClr val="bg2"/>
                </a:solidFill>
              </a:rPr>
              <a:t> Lloyd</a:t>
            </a:r>
            <a:endParaRPr lang="en-US" altLang="en-US" sz="1000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/>
        </p:nvSpPr>
        <p:spPr bwMode="auto">
          <a:xfrm>
            <a:off x="0" y="6115722"/>
            <a:ext cx="9144000" cy="742278"/>
          </a:xfrm>
          <a:prstGeom prst="rect">
            <a:avLst/>
          </a:prstGeom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Monotype Sorts" pitchFamily="2" charset="2"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 useBgFill="1">
        <p:nvSpPr>
          <p:cNvPr id="4" name="Rectangle 3"/>
          <p:cNvSpPr/>
          <p:nvPr/>
        </p:nvSpPr>
        <p:spPr bwMode="auto">
          <a:xfrm>
            <a:off x="335280" y="577326"/>
            <a:ext cx="8593567" cy="742278"/>
          </a:xfrm>
          <a:prstGeom prst="rect">
            <a:avLst/>
          </a:prstGeom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Monotype Sorts" pitchFamily="2" charset="2"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749" y="241424"/>
            <a:ext cx="8808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5E8AB4"/>
                </a:solidFill>
                <a:latin typeface="Helvetica Neue" panose="02000803000000090004" pitchFamily="2"/>
              </a:rPr>
              <a:t>FILTERING NOISE FROM RANDOM PARAMETERS IN MC RENDERING</a:t>
            </a:r>
            <a:endParaRPr lang="en-US" sz="3600" dirty="0">
              <a:solidFill>
                <a:srgbClr val="5E8AB4"/>
              </a:solidFill>
              <a:latin typeface="Helvetica Neue" panose="02000803000000090004" pitchFamily="2"/>
            </a:endParaRPr>
          </a:p>
        </p:txBody>
      </p:sp>
      <p:pic>
        <p:nvPicPr>
          <p:cNvPr id="6" name="Picture 2" descr="D:\Courses\SIGGRAPHCourse\ImageSpaceAdaptiveRendering\Slides\Artwork\S15 Logo PNG\S15_BLogo_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328" y="5715179"/>
            <a:ext cx="1445344" cy="98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0" y="1602031"/>
            <a:ext cx="9144000" cy="3847795"/>
            <a:chOff x="0" y="1602031"/>
            <a:chExt cx="9144000" cy="3847795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78" b="6716"/>
            <a:stretch/>
          </p:blipFill>
          <p:spPr bwMode="auto">
            <a:xfrm>
              <a:off x="0" y="1602031"/>
              <a:ext cx="9144000" cy="38477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Connector 8"/>
            <p:cNvCxnSpPr/>
            <p:nvPr/>
          </p:nvCxnSpPr>
          <p:spPr bwMode="auto">
            <a:xfrm>
              <a:off x="0" y="1602031"/>
              <a:ext cx="9144000" cy="0"/>
            </a:xfrm>
            <a:prstGeom prst="line">
              <a:avLst/>
            </a:prstGeom>
            <a:solidFill>
              <a:schemeClr val="tx2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0" y="5449826"/>
              <a:ext cx="9144000" cy="0"/>
            </a:xfrm>
            <a:prstGeom prst="line">
              <a:avLst/>
            </a:prstGeom>
            <a:solidFill>
              <a:schemeClr val="tx2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5904118" y="5440444"/>
            <a:ext cx="32398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000" i="1" dirty="0" smtClean="0"/>
              <a:t>scene by Luca </a:t>
            </a:r>
            <a:r>
              <a:rPr lang="en-US" altLang="en-US" sz="1000" i="1" dirty="0" err="1" smtClean="0"/>
              <a:t>Cugia</a:t>
            </a:r>
            <a:endParaRPr lang="en-US" alt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80405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1001713"/>
            <a:ext cx="4970463" cy="279558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998538"/>
            <a:ext cx="4967288" cy="2794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8" y="3833813"/>
            <a:ext cx="4972050" cy="27971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San Miguel scene</a:t>
            </a:r>
          </a:p>
        </p:txBody>
      </p:sp>
      <p:sp>
        <p:nvSpPr>
          <p:cNvPr id="86022" name="TextBox 5"/>
          <p:cNvSpPr txBox="1">
            <a:spLocks noChangeArrowheads="1"/>
          </p:cNvSpPr>
          <p:nvPr/>
        </p:nvSpPr>
        <p:spPr bwMode="auto">
          <a:xfrm>
            <a:off x="2028825" y="6289675"/>
            <a:ext cx="4933950" cy="341313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reference (8,192 samples/pixel)  </a:t>
            </a:r>
            <a:r>
              <a:rPr lang="en-US" altLang="en-US" sz="1800">
                <a:solidFill>
                  <a:srgbClr val="FFC000"/>
                </a:solidFill>
              </a:rPr>
              <a:t>24.3 hrs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2017713" y="3454400"/>
            <a:ext cx="4951412" cy="341313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input (8 samples/pixel) </a:t>
            </a:r>
            <a:r>
              <a:rPr lang="en-US" altLang="en-US" sz="1800">
                <a:solidFill>
                  <a:srgbClr val="FFC000"/>
                </a:solidFill>
              </a:rPr>
              <a:t>1.8 mins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2017713" y="3455988"/>
            <a:ext cx="4962525" cy="341312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our result (8 samples/pixel)  </a:t>
            </a:r>
            <a:r>
              <a:rPr lang="en-US" altLang="en-US" sz="1800">
                <a:solidFill>
                  <a:srgbClr val="FFC000"/>
                </a:solidFill>
              </a:rPr>
              <a:t>14.8 mins</a:t>
            </a:r>
          </a:p>
        </p:txBody>
      </p:sp>
      <p:sp>
        <p:nvSpPr>
          <p:cNvPr id="86025" name="TextBox 5"/>
          <p:cNvSpPr txBox="1">
            <a:spLocks noChangeArrowheads="1"/>
          </p:cNvSpPr>
          <p:nvPr/>
        </p:nvSpPr>
        <p:spPr bwMode="auto">
          <a:xfrm>
            <a:off x="7002463" y="3448050"/>
            <a:ext cx="19780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dirty="0">
                <a:solidFill>
                  <a:srgbClr val="FFC000"/>
                </a:solidFill>
              </a:rPr>
              <a:t>speed up of 100x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006599" y="987425"/>
            <a:ext cx="1736726" cy="230832"/>
          </a:xfrm>
          <a:prstGeom prst="rect">
            <a:avLst/>
          </a:prstGeom>
          <a:solidFill>
            <a:schemeClr val="bg2">
              <a:alpha val="49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000" i="1" dirty="0" smtClean="0"/>
              <a:t>scene by M. Leal </a:t>
            </a:r>
            <a:r>
              <a:rPr lang="en-US" altLang="en-US" sz="1000" i="1" dirty="0" err="1" smtClean="0"/>
              <a:t>Llaguno</a:t>
            </a:r>
            <a:endParaRPr lang="en-US" altLang="en-US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60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.42-0.49.compressed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7" b="14052"/>
          <a:stretch/>
        </p:blipFill>
        <p:spPr bwMode="auto">
          <a:xfrm>
            <a:off x="457194" y="1091383"/>
            <a:ext cx="8291543" cy="46309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471613" y="5746989"/>
            <a:ext cx="6364287" cy="646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457200" indent="-457200" algn="ctr" eaLnBrk="0" hangingPunct="0">
              <a:lnSpc>
                <a:spcPct val="90000"/>
              </a:lnSpc>
              <a:spcBef>
                <a:spcPts val="0"/>
              </a:spcBef>
              <a:buClr>
                <a:srgbClr val="6699FF"/>
              </a:buClr>
              <a:buSzPct val="80000"/>
              <a:buFont typeface="Monotype Sorts" pitchFamily="2" charset="2"/>
              <a:buNone/>
              <a:defRPr/>
            </a:pPr>
            <a:r>
              <a:rPr lang="en-US" sz="2000" kern="0" dirty="0">
                <a:latin typeface="+mn-lt"/>
                <a:cs typeface="+mn-cs"/>
              </a:rPr>
              <a:t>input (8 samples/pixel)</a:t>
            </a:r>
          </a:p>
          <a:p>
            <a:pPr marL="457200" indent="-457200" algn="ctr" eaLnBrk="0" hangingPunct="0">
              <a:lnSpc>
                <a:spcPct val="90000"/>
              </a:lnSpc>
              <a:spcBef>
                <a:spcPts val="0"/>
              </a:spcBef>
              <a:buClr>
                <a:srgbClr val="6699FF"/>
              </a:buClr>
              <a:buSzPct val="80000"/>
              <a:buFont typeface="Monotype Sorts" pitchFamily="2" charset="2"/>
              <a:buNone/>
              <a:defRPr/>
            </a:pPr>
            <a:r>
              <a:rPr lang="en-US" sz="2000" kern="0" dirty="0">
                <a:solidFill>
                  <a:srgbClr val="FFC000"/>
                </a:solidFill>
                <a:latin typeface="+mn-lt"/>
                <a:cs typeface="+mn-cs"/>
              </a:rPr>
              <a:t>1.8 </a:t>
            </a:r>
            <a:r>
              <a:rPr lang="en-US" sz="2000" kern="0" dirty="0" err="1">
                <a:solidFill>
                  <a:srgbClr val="FFC000"/>
                </a:solidFill>
                <a:latin typeface="+mn-lt"/>
                <a:cs typeface="+mn-cs"/>
              </a:rPr>
              <a:t>mins</a:t>
            </a:r>
            <a:r>
              <a:rPr lang="en-US" sz="2000" kern="0" dirty="0">
                <a:solidFill>
                  <a:srgbClr val="FFC000"/>
                </a:solidFill>
                <a:latin typeface="+mn-lt"/>
                <a:cs typeface="+mn-cs"/>
              </a:rPr>
              <a:t>/frame</a:t>
            </a:r>
          </a:p>
        </p:txBody>
      </p:sp>
      <p:sp>
        <p:nvSpPr>
          <p:cNvPr id="87044" name="Title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405813" cy="560387"/>
          </a:xfrm>
        </p:spPr>
        <p:txBody>
          <a:bodyPr/>
          <a:lstStyle/>
          <a:p>
            <a:r>
              <a:rPr lang="en-US" altLang="en-US" smtClean="0"/>
              <a:t>San Miguel scene video (1920 x 1080)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77134" y="5712852"/>
            <a:ext cx="32398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000" i="1" dirty="0" smtClean="0"/>
              <a:t>scene by M. Leal </a:t>
            </a:r>
            <a:r>
              <a:rPr lang="en-US" altLang="en-US" sz="1000" i="1" dirty="0" err="1" smtClean="0"/>
              <a:t>Llaguno</a:t>
            </a:r>
            <a:endParaRPr lang="en-US" altLang="en-US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405813" cy="560387"/>
          </a:xfrm>
        </p:spPr>
        <p:txBody>
          <a:bodyPr/>
          <a:lstStyle/>
          <a:p>
            <a:r>
              <a:rPr lang="en-US" altLang="en-US" smtClean="0"/>
              <a:t>San Miguel scene video (1920 x 1080)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509713" y="5756600"/>
            <a:ext cx="6364287" cy="646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457200" indent="-457200" algn="ctr" eaLnBrk="0" hangingPunct="0">
              <a:lnSpc>
                <a:spcPct val="90000"/>
              </a:lnSpc>
              <a:spcBef>
                <a:spcPts val="0"/>
              </a:spcBef>
              <a:buClr>
                <a:srgbClr val="6699FF"/>
              </a:buClr>
              <a:buSzPct val="80000"/>
              <a:buFont typeface="Monotype Sorts" pitchFamily="2" charset="2"/>
              <a:buNone/>
              <a:defRPr/>
            </a:pPr>
            <a:r>
              <a:rPr lang="en-US" sz="2000" kern="0" dirty="0">
                <a:latin typeface="+mn-lt"/>
                <a:cs typeface="+mn-cs"/>
              </a:rPr>
              <a:t>our result (8 samples/pixel)</a:t>
            </a:r>
          </a:p>
          <a:p>
            <a:pPr marL="457200" indent="-457200" algn="ctr" eaLnBrk="0" hangingPunct="0">
              <a:lnSpc>
                <a:spcPct val="90000"/>
              </a:lnSpc>
              <a:spcBef>
                <a:spcPts val="0"/>
              </a:spcBef>
              <a:buClr>
                <a:srgbClr val="6699FF"/>
              </a:buClr>
              <a:buSzPct val="80000"/>
              <a:buFont typeface="Monotype Sorts" pitchFamily="2" charset="2"/>
              <a:buNone/>
              <a:defRPr/>
            </a:pPr>
            <a:r>
              <a:rPr lang="en-US" sz="2000" kern="0" dirty="0">
                <a:solidFill>
                  <a:srgbClr val="FFC000"/>
                </a:solidFill>
                <a:latin typeface="+mn-lt"/>
                <a:cs typeface="+mn-cs"/>
              </a:rPr>
              <a:t>14.8 </a:t>
            </a:r>
            <a:r>
              <a:rPr lang="en-US" sz="2000" kern="0" dirty="0" err="1">
                <a:solidFill>
                  <a:srgbClr val="FFC000"/>
                </a:solidFill>
                <a:latin typeface="+mn-lt"/>
                <a:cs typeface="+mn-cs"/>
              </a:rPr>
              <a:t>mins</a:t>
            </a:r>
            <a:r>
              <a:rPr lang="en-US" sz="2000" kern="0" dirty="0">
                <a:solidFill>
                  <a:srgbClr val="FFC000"/>
                </a:solidFill>
                <a:latin typeface="+mn-lt"/>
                <a:cs typeface="+mn-cs"/>
              </a:rPr>
              <a:t>/frame</a:t>
            </a:r>
          </a:p>
        </p:txBody>
      </p:sp>
      <p:pic>
        <p:nvPicPr>
          <p:cNvPr id="5" name="0.16-0.40.compressed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3" b="12948"/>
          <a:stretch/>
        </p:blipFill>
        <p:spPr bwMode="auto">
          <a:xfrm>
            <a:off x="468989" y="1091382"/>
            <a:ext cx="8279747" cy="46521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335713" y="5762950"/>
            <a:ext cx="2073275" cy="585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457200" indent="-457200" algn="ctr" eaLnBrk="0" hangingPunct="0">
              <a:lnSpc>
                <a:spcPct val="90000"/>
              </a:lnSpc>
              <a:spcBef>
                <a:spcPts val="0"/>
              </a:spcBef>
              <a:buClr>
                <a:srgbClr val="6699FF"/>
              </a:buClr>
              <a:buSzPct val="80000"/>
              <a:buFont typeface="Monotype Sorts" pitchFamily="2" charset="2"/>
              <a:buNone/>
              <a:defRPr/>
            </a:pPr>
            <a:r>
              <a:rPr lang="en-US" sz="2000" kern="0" dirty="0">
                <a:latin typeface="+mn-lt"/>
                <a:cs typeface="+mn-cs"/>
              </a:rPr>
              <a:t>reference</a:t>
            </a:r>
          </a:p>
          <a:p>
            <a:pPr marL="457200" indent="-457200" algn="ctr" eaLnBrk="0" hangingPunct="0">
              <a:lnSpc>
                <a:spcPct val="90000"/>
              </a:lnSpc>
              <a:spcBef>
                <a:spcPts val="0"/>
              </a:spcBef>
              <a:buClr>
                <a:srgbClr val="6699FF"/>
              </a:buClr>
              <a:buSzPct val="80000"/>
              <a:buFont typeface="Monotype Sorts" pitchFamily="2" charset="2"/>
              <a:buNone/>
              <a:defRPr/>
            </a:pPr>
            <a:r>
              <a:rPr lang="en-US" sz="2000" kern="0" dirty="0">
                <a:solidFill>
                  <a:srgbClr val="FFC000"/>
                </a:solidFill>
                <a:latin typeface="+mn-lt"/>
                <a:cs typeface="+mn-cs"/>
              </a:rPr>
              <a:t>24.3 hrs/frame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270625" y="5688338"/>
            <a:ext cx="298450" cy="725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457200" indent="-457200" algn="ctr" eaLnBrk="0" hangingPunct="0">
              <a:lnSpc>
                <a:spcPct val="90000"/>
              </a:lnSpc>
              <a:spcBef>
                <a:spcPts val="0"/>
              </a:spcBef>
              <a:buClr>
                <a:srgbClr val="6699FF"/>
              </a:buClr>
              <a:buSzPct val="80000"/>
              <a:buFont typeface="Monotype Sorts" pitchFamily="2" charset="2"/>
              <a:buNone/>
              <a:defRPr/>
            </a:pPr>
            <a:r>
              <a:rPr lang="en-US" sz="4800" b="0" kern="0" dirty="0">
                <a:latin typeface="+mn-lt"/>
                <a:cs typeface="+mn-cs"/>
              </a:rPr>
              <a:t>[</a:t>
            </a:r>
            <a:endParaRPr lang="en-US" sz="4800" b="0" kern="0" dirty="0">
              <a:solidFill>
                <a:srgbClr val="FFC000"/>
              </a:solidFill>
              <a:latin typeface="+mn-lt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8150225" y="5688338"/>
            <a:ext cx="296863" cy="727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457200" indent="-457200" algn="ctr" eaLnBrk="0" hangingPunct="0">
              <a:lnSpc>
                <a:spcPct val="90000"/>
              </a:lnSpc>
              <a:spcBef>
                <a:spcPts val="0"/>
              </a:spcBef>
              <a:buClr>
                <a:srgbClr val="6699FF"/>
              </a:buClr>
              <a:buSzPct val="80000"/>
              <a:buFont typeface="Monotype Sorts" pitchFamily="2" charset="2"/>
              <a:buNone/>
              <a:defRPr/>
            </a:pPr>
            <a:r>
              <a:rPr lang="en-US" sz="4800" b="0" kern="0" dirty="0">
                <a:latin typeface="+mn-lt"/>
                <a:cs typeface="+mn-cs"/>
              </a:rPr>
              <a:t>]</a:t>
            </a:r>
            <a:endParaRPr lang="en-US" sz="4800" b="0" kern="0" dirty="0">
              <a:solidFill>
                <a:srgbClr val="FFC000"/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77134" y="5712852"/>
            <a:ext cx="32398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000" i="1" dirty="0" smtClean="0"/>
              <a:t>scene by M. Leal </a:t>
            </a:r>
            <a:r>
              <a:rPr lang="en-US" altLang="en-US" sz="1000" i="1" dirty="0" err="1" smtClean="0"/>
              <a:t>Llaguno</a:t>
            </a:r>
            <a:endParaRPr lang="en-US" altLang="en-US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Reflections, 5 years later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925" y="1041400"/>
            <a:ext cx="8745647" cy="5257800"/>
          </a:xfrm>
        </p:spPr>
        <p:txBody>
          <a:bodyPr/>
          <a:lstStyle/>
          <a:p>
            <a:r>
              <a:rPr lang="en-US" dirty="0" smtClean="0"/>
              <a:t>RPF provides reasonable filter quality at separating noise from scene detail</a:t>
            </a:r>
          </a:p>
          <a:p>
            <a:r>
              <a:rPr lang="en-US" dirty="0" smtClean="0"/>
              <a:t>Sample based (not per-pixel), so is expensive at higher sampling rates (slower than later methods)</a:t>
            </a:r>
          </a:p>
          <a:p>
            <a:r>
              <a:rPr lang="en-US" dirty="0" smtClean="0"/>
              <a:t>This problem addressed in:</a:t>
            </a:r>
          </a:p>
          <a:p>
            <a:pPr marL="461963" indent="0">
              <a:spcBef>
                <a:spcPts val="600"/>
              </a:spcBef>
              <a:buNone/>
            </a:pPr>
            <a:r>
              <a:rPr lang="en-US" dirty="0" smtClean="0"/>
              <a:t>Park et al. 2013 “P-RPF: Pixel-based Random Parameter Filtering for Monte Carlo Rendering”</a:t>
            </a:r>
            <a:endParaRPr lang="en-US" dirty="0"/>
          </a:p>
          <a:p>
            <a:r>
              <a:rPr lang="en-US" dirty="0" smtClean="0"/>
              <a:t>Also, RPF does not minimize the error</a:t>
            </a:r>
            <a:r>
              <a:rPr lang="en-US" dirty="0"/>
              <a:t> </a:t>
            </a:r>
            <a:r>
              <a:rPr lang="en-US" dirty="0" smtClean="0"/>
              <a:t>w.r.t. ground truth directly</a:t>
            </a:r>
          </a:p>
          <a:p>
            <a:pPr marL="461963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7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The papers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P. Sen and S. Darabi, “On Filtering the Noise from the Random Parameters in Monte Carlo Rendering,” </a:t>
            </a:r>
            <a:r>
              <a:rPr lang="en-US" altLang="en-US" i="1" dirty="0" smtClean="0"/>
              <a:t>ACM Transactions on Graphics, </a:t>
            </a:r>
            <a:r>
              <a:rPr lang="en-US" altLang="en-US" dirty="0" smtClean="0"/>
              <a:t>Vol. 31, No. 3, May 2012                   </a:t>
            </a:r>
            <a:r>
              <a:rPr lang="en-US" altLang="en-US" dirty="0" smtClean="0">
                <a:solidFill>
                  <a:srgbClr val="FFC000"/>
                </a:solidFill>
              </a:rPr>
              <a:t>(presented at SIGGRAPH 2012)</a:t>
            </a:r>
          </a:p>
          <a:p>
            <a:endParaRPr lang="en-US" altLang="en-US" sz="1000" dirty="0" smtClean="0">
              <a:solidFill>
                <a:srgbClr val="FFC000"/>
              </a:solidFill>
            </a:endParaRPr>
          </a:p>
          <a:p>
            <a:r>
              <a:rPr lang="en-US" altLang="en-US" dirty="0"/>
              <a:t>P. Sen and S. Darabi, </a:t>
            </a:r>
            <a:r>
              <a:rPr lang="en-US" altLang="en-US" dirty="0" smtClean="0"/>
              <a:t>“Implementation of Random Parameter Filtering,” University of New Mexico Tech. Report ECE-TR-11-0004, Sep. 2011</a:t>
            </a:r>
            <a:endParaRPr lang="en-US" altLang="en-US" dirty="0">
              <a:solidFill>
                <a:srgbClr val="FFC000"/>
              </a:solidFill>
            </a:endParaRPr>
          </a:p>
          <a:p>
            <a:endParaRPr lang="en-US" altLang="en-US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91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Source code available!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RPF code available here:</a:t>
            </a:r>
            <a:endParaRPr lang="en-US" altLang="en-US" dirty="0">
              <a:solidFill>
                <a:srgbClr val="FFC000"/>
              </a:solidFill>
            </a:endParaRPr>
          </a:p>
          <a:p>
            <a:pPr marL="0" indent="0" algn="ctr">
              <a:buNone/>
            </a:pPr>
            <a:r>
              <a:rPr lang="en-US" b="0" i="1" dirty="0">
                <a:solidFill>
                  <a:srgbClr val="FFC000"/>
                </a:solidFill>
              </a:rPr>
              <a:t>http://dx.doi.org/10.7919/F4MW2F28</a:t>
            </a:r>
            <a:endParaRPr lang="en-US" altLang="en-US" i="1" dirty="0" smtClean="0">
              <a:solidFill>
                <a:srgbClr val="FFC000"/>
              </a:solidFill>
            </a:endParaRPr>
          </a:p>
        </p:txBody>
      </p:sp>
      <p:pic>
        <p:nvPicPr>
          <p:cNvPr id="1026" name="Picture 2" descr="C:\Users\psen\Desktop\qrcode.3070383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" t="6878" r="7574" b="5896"/>
          <a:stretch/>
        </p:blipFill>
        <p:spPr bwMode="auto">
          <a:xfrm>
            <a:off x="2481941" y="2253342"/>
            <a:ext cx="4060371" cy="412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25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Student:</a:t>
            </a:r>
          </a:p>
          <a:p>
            <a:pPr marL="571500" lvl="1" indent="0">
              <a:buNone/>
            </a:pPr>
            <a:r>
              <a:rPr lang="en-US" dirty="0" smtClean="0"/>
              <a:t>Soheil Darabi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Funding:</a:t>
            </a:r>
          </a:p>
          <a:p>
            <a:pPr marL="571500" lvl="1" indent="0">
              <a:buNone/>
            </a:pPr>
            <a:r>
              <a:rPr lang="en-US" dirty="0" smtClean="0"/>
              <a:t>National Science Foundation IIS 08-45396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217" y="1164017"/>
            <a:ext cx="891753" cy="11546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812" y="3940758"/>
            <a:ext cx="125888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79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Our key observation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311150" y="1041400"/>
            <a:ext cx="8535988" cy="5257800"/>
          </a:xfrm>
        </p:spPr>
        <p:txBody>
          <a:bodyPr/>
          <a:lstStyle/>
          <a:p>
            <a:r>
              <a:rPr lang="en-US" altLang="en-US" dirty="0" smtClean="0"/>
              <a:t>MC noise </a:t>
            </a:r>
            <a:r>
              <a:rPr lang="en-US" altLang="en-US" dirty="0" smtClean="0">
                <a:solidFill>
                  <a:srgbClr val="FFC000"/>
                </a:solidFill>
              </a:rPr>
              <a:t>occurs</a:t>
            </a:r>
            <a:r>
              <a:rPr lang="en-US" altLang="en-US" dirty="0" smtClean="0"/>
              <a:t> when sample values are functions of random parameters of MC system</a:t>
            </a:r>
          </a:p>
          <a:p>
            <a:r>
              <a:rPr lang="en-US" altLang="en-US" dirty="0" smtClean="0"/>
              <a:t>Desirable scene detail </a:t>
            </a:r>
            <a:r>
              <a:rPr lang="en-US" altLang="en-US" dirty="0" smtClean="0">
                <a:solidFill>
                  <a:srgbClr val="FFC000"/>
                </a:solidFill>
              </a:rPr>
              <a:t>is not </a:t>
            </a:r>
            <a:r>
              <a:rPr lang="en-US" altLang="en-US" dirty="0" smtClean="0"/>
              <a:t>a function of these random parameters</a:t>
            </a:r>
          </a:p>
        </p:txBody>
      </p:sp>
      <p:sp useBgFill="1">
        <p:nvSpPr>
          <p:cNvPr id="44036" name="Rectangle 13"/>
          <p:cNvSpPr>
            <a:spLocks noChangeArrowheads="1"/>
          </p:cNvSpPr>
          <p:nvPr/>
        </p:nvSpPr>
        <p:spPr bwMode="auto">
          <a:xfrm>
            <a:off x="411163" y="4421188"/>
            <a:ext cx="8434387" cy="11906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" t="4688" r="905" b="5267"/>
          <a:stretch>
            <a:fillRect/>
          </a:stretch>
        </p:blipFill>
        <p:spPr bwMode="auto">
          <a:xfrm>
            <a:off x="354013" y="3776663"/>
            <a:ext cx="849947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ight Brace 15"/>
          <p:cNvSpPr>
            <a:spLocks/>
          </p:cNvSpPr>
          <p:nvPr/>
        </p:nvSpPr>
        <p:spPr bwMode="auto">
          <a:xfrm rot="5400000">
            <a:off x="7548563" y="3476625"/>
            <a:ext cx="192088" cy="2382837"/>
          </a:xfrm>
          <a:prstGeom prst="rightBrace">
            <a:avLst>
              <a:gd name="adj1" fmla="val 59038"/>
              <a:gd name="adj2" fmla="val 50000"/>
            </a:avLst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221413" y="4768850"/>
            <a:ext cx="285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2000"/>
              <a:t>random parameters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225550" y="1516063"/>
            <a:ext cx="3200400" cy="3200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080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325" name="Content Placeholder 2"/>
          <p:cNvSpPr>
            <a:spLocks noGrp="1"/>
          </p:cNvSpPr>
          <p:nvPr>
            <p:ph idx="1"/>
          </p:nvPr>
        </p:nvSpPr>
        <p:spPr>
          <a:xfrm>
            <a:off x="452438" y="5106988"/>
            <a:ext cx="8289925" cy="1252537"/>
          </a:xfrm>
        </p:spPr>
        <p:txBody>
          <a:bodyPr/>
          <a:lstStyle/>
          <a:p>
            <a:r>
              <a:rPr lang="en-US" altLang="en-US" sz="2000" smtClean="0"/>
              <a:t>Where            varies with respect to   , the random values for    will produce noise at the output</a:t>
            </a:r>
          </a:p>
          <a:p>
            <a:r>
              <a:rPr lang="en-US" altLang="en-US" sz="2000" smtClean="0"/>
              <a:t>Where            is constant with respect to   , high frequency content at the output is scene detail</a:t>
            </a:r>
          </a:p>
        </p:txBody>
      </p:sp>
      <p:sp>
        <p:nvSpPr>
          <p:cNvPr id="46084" name="Parallelogram 8"/>
          <p:cNvSpPr>
            <a:spLocks noChangeArrowheads="1"/>
          </p:cNvSpPr>
          <p:nvPr/>
        </p:nvSpPr>
        <p:spPr bwMode="auto">
          <a:xfrm rot="10800000">
            <a:off x="1731963" y="1543050"/>
            <a:ext cx="2028825" cy="3178175"/>
          </a:xfrm>
          <a:prstGeom prst="parallelogram">
            <a:avLst>
              <a:gd name="adj" fmla="val 70806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sp>
        <p:nvSpPr>
          <p:cNvPr id="46085" name="Rectangle 61"/>
          <p:cNvSpPr>
            <a:spLocks noChangeArrowheads="1"/>
          </p:cNvSpPr>
          <p:nvPr/>
        </p:nvSpPr>
        <p:spPr bwMode="auto">
          <a:xfrm>
            <a:off x="3070225" y="1511300"/>
            <a:ext cx="444500" cy="3203575"/>
          </a:xfrm>
          <a:prstGeom prst="rect">
            <a:avLst/>
          </a:prstGeom>
          <a:solidFill>
            <a:schemeClr val="tx2">
              <a:alpha val="59999"/>
            </a:schemeClr>
          </a:solidFill>
          <a:ln w="12700" algn="ctr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162300" y="4192588"/>
            <a:ext cx="88900" cy="889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46087" name="Oval 65"/>
          <p:cNvSpPr>
            <a:spLocks noChangeArrowheads="1"/>
          </p:cNvSpPr>
          <p:nvPr/>
        </p:nvSpPr>
        <p:spPr bwMode="auto">
          <a:xfrm>
            <a:off x="3228975" y="1743075"/>
            <a:ext cx="88900" cy="88900"/>
          </a:xfrm>
          <a:prstGeom prst="ellipse">
            <a:avLst/>
          </a:prstGeom>
          <a:solidFill>
            <a:srgbClr val="A50021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sp>
        <p:nvSpPr>
          <p:cNvPr id="46088" name="Oval 66"/>
          <p:cNvSpPr>
            <a:spLocks noChangeArrowheads="1"/>
          </p:cNvSpPr>
          <p:nvPr/>
        </p:nvSpPr>
        <p:spPr bwMode="auto">
          <a:xfrm>
            <a:off x="3121025" y="2613025"/>
            <a:ext cx="88900" cy="88900"/>
          </a:xfrm>
          <a:prstGeom prst="ellipse">
            <a:avLst/>
          </a:prstGeom>
          <a:solidFill>
            <a:srgbClr val="A50021"/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3359150" y="2944813"/>
            <a:ext cx="88900" cy="889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pic>
        <p:nvPicPr>
          <p:cNvPr id="46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" t="6093" r="1685" b="6345"/>
          <a:stretch>
            <a:fillRect/>
          </a:stretch>
        </p:blipFill>
        <p:spPr bwMode="auto">
          <a:xfrm>
            <a:off x="4889500" y="1993900"/>
            <a:ext cx="3408363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Simple illustration</a:t>
            </a:r>
          </a:p>
        </p:txBody>
      </p:sp>
      <p:pic>
        <p:nvPicPr>
          <p:cNvPr id="3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1" t="38422" r="20316" b="39476"/>
          <a:stretch>
            <a:fillRect/>
          </a:stretch>
        </p:blipFill>
        <p:spPr bwMode="auto">
          <a:xfrm>
            <a:off x="1816100" y="5135563"/>
            <a:ext cx="758825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5" t="38422" r="23938" b="39476"/>
          <a:stretch>
            <a:fillRect/>
          </a:stretch>
        </p:blipFill>
        <p:spPr bwMode="auto">
          <a:xfrm>
            <a:off x="5270500" y="5157788"/>
            <a:ext cx="1270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5" t="38422" r="23938" b="39476"/>
          <a:stretch>
            <a:fillRect/>
          </a:stretch>
        </p:blipFill>
        <p:spPr bwMode="auto">
          <a:xfrm>
            <a:off x="8285163" y="5148263"/>
            <a:ext cx="1270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1" t="38422" r="20316" b="39476"/>
          <a:stretch>
            <a:fillRect/>
          </a:stretch>
        </p:blipFill>
        <p:spPr bwMode="auto">
          <a:xfrm>
            <a:off x="1817688" y="5834063"/>
            <a:ext cx="758825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5" t="38422" r="23938" b="39476"/>
          <a:stretch>
            <a:fillRect/>
          </a:stretch>
        </p:blipFill>
        <p:spPr bwMode="auto">
          <a:xfrm>
            <a:off x="5876925" y="5856288"/>
            <a:ext cx="128588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61"/>
          <p:cNvSpPr>
            <a:spLocks noChangeArrowheads="1"/>
          </p:cNvSpPr>
          <p:nvPr/>
        </p:nvSpPr>
        <p:spPr bwMode="auto">
          <a:xfrm>
            <a:off x="1231900" y="1522413"/>
            <a:ext cx="444500" cy="3203575"/>
          </a:xfrm>
          <a:prstGeom prst="rect">
            <a:avLst/>
          </a:prstGeom>
          <a:solidFill>
            <a:schemeClr val="tx2">
              <a:alpha val="59999"/>
            </a:schemeClr>
          </a:solidFill>
          <a:ln w="12700" algn="ctr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674813" y="1495425"/>
            <a:ext cx="2292350" cy="3244850"/>
            <a:chOff x="1363387" y="2358095"/>
            <a:chExt cx="2292388" cy="3243290"/>
          </a:xfrm>
        </p:grpSpPr>
        <p:cxnSp>
          <p:nvCxnSpPr>
            <p:cNvPr id="45099" name="Straight Connector 17"/>
            <p:cNvCxnSpPr>
              <a:cxnSpLocks noChangeShapeType="1"/>
            </p:cNvCxnSpPr>
            <p:nvPr/>
          </p:nvCxnSpPr>
          <p:spPr bwMode="auto">
            <a:xfrm>
              <a:off x="1363387" y="2370870"/>
              <a:ext cx="0" cy="3230515"/>
            </a:xfrm>
            <a:prstGeom prst="line">
              <a:avLst/>
            </a:prstGeom>
            <a:noFill/>
            <a:ln w="50800" algn="ctr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00" name="Straight Connector 18"/>
            <p:cNvCxnSpPr>
              <a:cxnSpLocks noChangeShapeType="1"/>
            </p:cNvCxnSpPr>
            <p:nvPr/>
          </p:nvCxnSpPr>
          <p:spPr bwMode="auto">
            <a:xfrm>
              <a:off x="1827887" y="2369958"/>
              <a:ext cx="0" cy="3230515"/>
            </a:xfrm>
            <a:prstGeom prst="line">
              <a:avLst/>
            </a:prstGeom>
            <a:noFill/>
            <a:ln w="50800" algn="ctr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01" name="Straight Connector 19"/>
            <p:cNvCxnSpPr>
              <a:cxnSpLocks noChangeShapeType="1"/>
            </p:cNvCxnSpPr>
            <p:nvPr/>
          </p:nvCxnSpPr>
          <p:spPr bwMode="auto">
            <a:xfrm>
              <a:off x="2286912" y="2369045"/>
              <a:ext cx="0" cy="3230515"/>
            </a:xfrm>
            <a:prstGeom prst="line">
              <a:avLst/>
            </a:prstGeom>
            <a:noFill/>
            <a:ln w="50800" algn="ctr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02" name="Straight Connector 20"/>
            <p:cNvCxnSpPr>
              <a:cxnSpLocks noChangeShapeType="1"/>
            </p:cNvCxnSpPr>
            <p:nvPr/>
          </p:nvCxnSpPr>
          <p:spPr bwMode="auto">
            <a:xfrm>
              <a:off x="2746850" y="2358095"/>
              <a:ext cx="0" cy="3230515"/>
            </a:xfrm>
            <a:prstGeom prst="line">
              <a:avLst/>
            </a:prstGeom>
            <a:noFill/>
            <a:ln w="50800" algn="ctr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03" name="Straight Connector 21"/>
            <p:cNvCxnSpPr>
              <a:cxnSpLocks noChangeShapeType="1"/>
            </p:cNvCxnSpPr>
            <p:nvPr/>
          </p:nvCxnSpPr>
          <p:spPr bwMode="auto">
            <a:xfrm>
              <a:off x="3201313" y="2363570"/>
              <a:ext cx="0" cy="3230515"/>
            </a:xfrm>
            <a:prstGeom prst="line">
              <a:avLst/>
            </a:prstGeom>
            <a:noFill/>
            <a:ln w="50800" algn="ctr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04" name="Straight Connector 22"/>
            <p:cNvCxnSpPr>
              <a:cxnSpLocks noChangeShapeType="1"/>
            </p:cNvCxnSpPr>
            <p:nvPr/>
          </p:nvCxnSpPr>
          <p:spPr bwMode="auto">
            <a:xfrm>
              <a:off x="3655775" y="2363570"/>
              <a:ext cx="0" cy="3230515"/>
            </a:xfrm>
            <a:prstGeom prst="line">
              <a:avLst/>
            </a:prstGeom>
            <a:noFill/>
            <a:ln w="50800" algn="ctr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64"/>
          <p:cNvGrpSpPr>
            <a:grpSpLocks/>
          </p:cNvGrpSpPr>
          <p:nvPr/>
        </p:nvGrpSpPr>
        <p:grpSpPr bwMode="auto">
          <a:xfrm>
            <a:off x="879475" y="1008063"/>
            <a:ext cx="3854450" cy="4114800"/>
            <a:chOff x="567558" y="2224277"/>
            <a:chExt cx="3854813" cy="4114238"/>
          </a:xfrm>
        </p:grpSpPr>
        <p:cxnSp>
          <p:nvCxnSpPr>
            <p:cNvPr id="45086" name="Straight Arrow Connector 28"/>
            <p:cNvCxnSpPr>
              <a:cxnSpLocks noChangeShapeType="1"/>
            </p:cNvCxnSpPr>
            <p:nvPr/>
          </p:nvCxnSpPr>
          <p:spPr bwMode="auto">
            <a:xfrm>
              <a:off x="919875" y="5936305"/>
              <a:ext cx="3502496" cy="0"/>
            </a:xfrm>
            <a:prstGeom prst="straightConnector1">
              <a:avLst/>
            </a:prstGeom>
            <a:noFill/>
            <a:ln w="50800" algn="ctr">
              <a:solidFill>
                <a:schemeClr val="tx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087" name="TextBox 31"/>
            <p:cNvSpPr txBox="1">
              <a:spLocks noChangeArrowheads="1"/>
            </p:cNvSpPr>
            <p:nvPr/>
          </p:nvSpPr>
          <p:spPr bwMode="auto">
            <a:xfrm>
              <a:off x="3886867" y="5913065"/>
              <a:ext cx="357188" cy="42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/>
                <a:buNone/>
              </a:pPr>
              <a:r>
                <a:rPr lang="en-US" altLang="en-US" i="1"/>
                <a:t>x</a:t>
              </a:r>
            </a:p>
          </p:txBody>
        </p:sp>
        <p:sp>
          <p:nvSpPr>
            <p:cNvPr id="45088" name="TextBox 32"/>
            <p:cNvSpPr txBox="1">
              <a:spLocks noChangeArrowheads="1"/>
            </p:cNvSpPr>
            <p:nvPr/>
          </p:nvSpPr>
          <p:spPr bwMode="auto">
            <a:xfrm>
              <a:off x="567558" y="2224277"/>
              <a:ext cx="287258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/>
                <a:buNone/>
              </a:pPr>
              <a:r>
                <a:rPr lang="en-US" altLang="en-US" i="1"/>
                <a:t>t</a:t>
              </a:r>
            </a:p>
          </p:txBody>
        </p:sp>
        <p:sp>
          <p:nvSpPr>
            <p:cNvPr id="45089" name="TextBox 34"/>
            <p:cNvSpPr txBox="1">
              <a:spLocks noChangeArrowheads="1"/>
            </p:cNvSpPr>
            <p:nvPr/>
          </p:nvSpPr>
          <p:spPr bwMode="auto">
            <a:xfrm>
              <a:off x="2515858" y="6008751"/>
              <a:ext cx="53732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/>
                <a:buNone/>
              </a:pPr>
              <a:r>
                <a:rPr lang="en-US" altLang="en-US" sz="1000" i="1"/>
                <a:t>i – 1/2</a:t>
              </a:r>
            </a:p>
          </p:txBody>
        </p:sp>
        <p:cxnSp>
          <p:nvCxnSpPr>
            <p:cNvPr id="45090" name="Straight Connector 36"/>
            <p:cNvCxnSpPr>
              <a:cxnSpLocks noChangeShapeType="1"/>
            </p:cNvCxnSpPr>
            <p:nvPr/>
          </p:nvCxnSpPr>
          <p:spPr bwMode="auto">
            <a:xfrm rot="16200000" flipV="1">
              <a:off x="848386" y="2683645"/>
              <a:ext cx="0" cy="103187"/>
            </a:xfrm>
            <a:prstGeom prst="line">
              <a:avLst/>
            </a:prstGeom>
            <a:noFill/>
            <a:ln w="254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091" name="TextBox 37"/>
            <p:cNvSpPr txBox="1">
              <a:spLocks noChangeArrowheads="1"/>
            </p:cNvSpPr>
            <p:nvPr/>
          </p:nvSpPr>
          <p:spPr bwMode="auto">
            <a:xfrm>
              <a:off x="591292" y="2614589"/>
              <a:ext cx="284162" cy="28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/>
                <a:buNone/>
              </a:pPr>
              <a:r>
                <a:rPr lang="en-US" altLang="en-US" sz="1400"/>
                <a:t>1</a:t>
              </a:r>
            </a:p>
          </p:txBody>
        </p:sp>
        <p:sp>
          <p:nvSpPr>
            <p:cNvPr id="45092" name="TextBox 38"/>
            <p:cNvSpPr txBox="1">
              <a:spLocks noChangeArrowheads="1"/>
            </p:cNvSpPr>
            <p:nvPr/>
          </p:nvSpPr>
          <p:spPr bwMode="auto">
            <a:xfrm>
              <a:off x="585817" y="5803964"/>
              <a:ext cx="282575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/>
                <a:buNone/>
              </a:pPr>
              <a:r>
                <a:rPr lang="en-US" altLang="en-US" sz="1400"/>
                <a:t>0</a:t>
              </a:r>
            </a:p>
          </p:txBody>
        </p:sp>
        <p:cxnSp>
          <p:nvCxnSpPr>
            <p:cNvPr id="45093" name="Straight Arrow Connector 39"/>
            <p:cNvCxnSpPr>
              <a:cxnSpLocks noChangeShapeType="1"/>
            </p:cNvCxnSpPr>
            <p:nvPr/>
          </p:nvCxnSpPr>
          <p:spPr bwMode="auto">
            <a:xfrm flipV="1">
              <a:off x="914238" y="2365022"/>
              <a:ext cx="0" cy="3575831"/>
            </a:xfrm>
            <a:prstGeom prst="straightConnector1">
              <a:avLst/>
            </a:prstGeom>
            <a:noFill/>
            <a:ln w="50800" algn="ctr">
              <a:solidFill>
                <a:schemeClr val="tx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94" name="Straight Connector 45"/>
            <p:cNvCxnSpPr>
              <a:cxnSpLocks noChangeShapeType="1"/>
            </p:cNvCxnSpPr>
            <p:nvPr/>
          </p:nvCxnSpPr>
          <p:spPr bwMode="auto">
            <a:xfrm flipV="1">
              <a:off x="3205202" y="5957561"/>
              <a:ext cx="0" cy="104775"/>
            </a:xfrm>
            <a:prstGeom prst="line">
              <a:avLst/>
            </a:prstGeom>
            <a:noFill/>
            <a:ln w="254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95" name="Straight Connector 45"/>
            <p:cNvCxnSpPr>
              <a:cxnSpLocks noChangeShapeType="1"/>
            </p:cNvCxnSpPr>
            <p:nvPr/>
          </p:nvCxnSpPr>
          <p:spPr bwMode="auto">
            <a:xfrm flipV="1">
              <a:off x="2747935" y="5954723"/>
              <a:ext cx="0" cy="104775"/>
            </a:xfrm>
            <a:prstGeom prst="line">
              <a:avLst/>
            </a:prstGeom>
            <a:noFill/>
            <a:ln w="254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096" name="TextBox 34"/>
            <p:cNvSpPr txBox="1">
              <a:spLocks noChangeArrowheads="1"/>
            </p:cNvSpPr>
            <p:nvPr/>
          </p:nvSpPr>
          <p:spPr bwMode="auto">
            <a:xfrm>
              <a:off x="3007417" y="6007965"/>
              <a:ext cx="54213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/>
                <a:buNone/>
              </a:pPr>
              <a:r>
                <a:rPr lang="en-US" altLang="en-US" sz="1000" i="1"/>
                <a:t>i + 1/2</a:t>
              </a:r>
            </a:p>
          </p:txBody>
        </p:sp>
        <p:cxnSp>
          <p:nvCxnSpPr>
            <p:cNvPr id="45097" name="Straight Connector 36"/>
            <p:cNvCxnSpPr>
              <a:cxnSpLocks noChangeShapeType="1"/>
            </p:cNvCxnSpPr>
            <p:nvPr/>
          </p:nvCxnSpPr>
          <p:spPr bwMode="auto">
            <a:xfrm rot="16200000" flipV="1">
              <a:off x="848724" y="5880396"/>
              <a:ext cx="0" cy="103187"/>
            </a:xfrm>
            <a:prstGeom prst="line">
              <a:avLst/>
            </a:prstGeom>
            <a:noFill/>
            <a:ln w="254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098" name="Rectangle 50"/>
            <p:cNvSpPr>
              <a:spLocks noChangeArrowheads="1"/>
            </p:cNvSpPr>
            <p:nvPr/>
          </p:nvSpPr>
          <p:spPr bwMode="auto">
            <a:xfrm>
              <a:off x="911696" y="2733559"/>
              <a:ext cx="3200400" cy="3200400"/>
            </a:xfrm>
            <a:prstGeom prst="rect">
              <a:avLst/>
            </a:prstGeom>
            <a:noFill/>
            <a:ln w="50800" algn="ctr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/>
                <a:buNone/>
              </a:pPr>
              <a:endParaRPr lang="en-US" altLang="en-US"/>
            </a:p>
          </p:txBody>
        </p:sp>
      </p:grpSp>
      <p:grpSp>
        <p:nvGrpSpPr>
          <p:cNvPr id="5" name="Group 58"/>
          <p:cNvGrpSpPr>
            <a:grpSpLocks/>
          </p:cNvGrpSpPr>
          <p:nvPr/>
        </p:nvGrpSpPr>
        <p:grpSpPr bwMode="auto">
          <a:xfrm>
            <a:off x="993775" y="4740275"/>
            <a:ext cx="1033463" cy="284163"/>
            <a:chOff x="994286" y="4880249"/>
            <a:chExt cx="1033597" cy="284899"/>
          </a:xfrm>
        </p:grpSpPr>
        <p:sp>
          <p:nvSpPr>
            <p:cNvPr id="45082" name="TextBox 34"/>
            <p:cNvSpPr txBox="1">
              <a:spLocks noChangeArrowheads="1"/>
            </p:cNvSpPr>
            <p:nvPr/>
          </p:nvSpPr>
          <p:spPr bwMode="auto">
            <a:xfrm>
              <a:off x="994286" y="4934284"/>
              <a:ext cx="537276" cy="230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/>
                <a:buNone/>
              </a:pPr>
              <a:r>
                <a:rPr lang="en-US" altLang="en-US" sz="1000" i="1"/>
                <a:t>i – 1/2</a:t>
              </a:r>
            </a:p>
          </p:txBody>
        </p:sp>
        <p:cxnSp>
          <p:nvCxnSpPr>
            <p:cNvPr id="45083" name="Straight Connector 45"/>
            <p:cNvCxnSpPr>
              <a:cxnSpLocks noChangeShapeType="1"/>
            </p:cNvCxnSpPr>
            <p:nvPr/>
          </p:nvCxnSpPr>
          <p:spPr bwMode="auto">
            <a:xfrm flipV="1">
              <a:off x="1683565" y="4883087"/>
              <a:ext cx="0" cy="104789"/>
            </a:xfrm>
            <a:prstGeom prst="line">
              <a:avLst/>
            </a:prstGeom>
            <a:noFill/>
            <a:ln w="254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84" name="Straight Connector 45"/>
            <p:cNvCxnSpPr>
              <a:cxnSpLocks noChangeShapeType="1"/>
            </p:cNvCxnSpPr>
            <p:nvPr/>
          </p:nvCxnSpPr>
          <p:spPr bwMode="auto">
            <a:xfrm flipV="1">
              <a:off x="1226341" y="4880249"/>
              <a:ext cx="0" cy="104789"/>
            </a:xfrm>
            <a:prstGeom prst="line">
              <a:avLst/>
            </a:prstGeom>
            <a:noFill/>
            <a:ln w="254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085" name="TextBox 34"/>
            <p:cNvSpPr txBox="1">
              <a:spLocks noChangeArrowheads="1"/>
            </p:cNvSpPr>
            <p:nvPr/>
          </p:nvSpPr>
          <p:spPr bwMode="auto">
            <a:xfrm>
              <a:off x="1485798" y="4933498"/>
              <a:ext cx="542085" cy="230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accent1"/>
                </a:buClr>
                <a:buSzPct val="80000"/>
                <a:buFont typeface="Monotype Sorts"/>
                <a:buNone/>
              </a:pPr>
              <a:r>
                <a:rPr lang="en-US" altLang="en-US" sz="1000" i="1"/>
                <a:t>i + 1/2</a:t>
              </a:r>
            </a:p>
          </p:txBody>
        </p:sp>
      </p:grpSp>
      <p:sp useBgFill="1">
        <p:nvSpPr>
          <p:cNvPr id="44" name="Rectangle 43"/>
          <p:cNvSpPr>
            <a:spLocks noChangeArrowheads="1"/>
          </p:cNvSpPr>
          <p:nvPr/>
        </p:nvSpPr>
        <p:spPr bwMode="auto">
          <a:xfrm>
            <a:off x="2824163" y="4745038"/>
            <a:ext cx="1028700" cy="2698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sp>
        <p:nvSpPr>
          <p:cNvPr id="64" name="Oval 63"/>
          <p:cNvSpPr>
            <a:spLocks noChangeArrowheads="1"/>
          </p:cNvSpPr>
          <p:nvPr/>
        </p:nvSpPr>
        <p:spPr bwMode="auto">
          <a:xfrm>
            <a:off x="1517650" y="3262313"/>
            <a:ext cx="88900" cy="889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65" name="Oval 64"/>
          <p:cNvSpPr>
            <a:spLocks noChangeArrowheads="1"/>
          </p:cNvSpPr>
          <p:nvPr/>
        </p:nvSpPr>
        <p:spPr bwMode="auto">
          <a:xfrm>
            <a:off x="1335088" y="2360613"/>
            <a:ext cx="88900" cy="889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66" name="Oval 65"/>
          <p:cNvSpPr>
            <a:spLocks noChangeArrowheads="1"/>
          </p:cNvSpPr>
          <p:nvPr/>
        </p:nvSpPr>
        <p:spPr bwMode="auto">
          <a:xfrm>
            <a:off x="1308100" y="3821113"/>
            <a:ext cx="88900" cy="889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67" name="Oval 66"/>
          <p:cNvSpPr>
            <a:spLocks noChangeArrowheads="1"/>
          </p:cNvSpPr>
          <p:nvPr/>
        </p:nvSpPr>
        <p:spPr bwMode="auto">
          <a:xfrm>
            <a:off x="1512888" y="4241800"/>
            <a:ext cx="88900" cy="889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6084" grpId="0" animBg="1"/>
      <p:bldP spid="46085" grpId="0" animBg="1"/>
      <p:bldP spid="46085" grpId="1" animBg="1"/>
      <p:bldP spid="10" grpId="0" animBg="1"/>
      <p:bldP spid="10" grpId="1" animBg="1"/>
      <p:bldP spid="46087" grpId="0" animBg="1"/>
      <p:bldP spid="46087" grpId="1" animBg="1"/>
      <p:bldP spid="46088" grpId="0" animBg="1"/>
      <p:bldP spid="46088" grpId="1" animBg="1"/>
      <p:bldP spid="52" grpId="0" animBg="1"/>
      <p:bldP spid="52" grpId="1" animBg="1"/>
      <p:bldP spid="54" grpId="0" animBg="1"/>
      <p:bldP spid="44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148013" y="6381750"/>
            <a:ext cx="285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2000"/>
              <a:t>1,024 samples/pixel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148013" y="6381750"/>
            <a:ext cx="285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2000"/>
              <a:t>16 samples/pixel</a:t>
            </a:r>
          </a:p>
        </p:txBody>
      </p:sp>
      <p:sp>
        <p:nvSpPr>
          <p:cNvPr id="460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Example</a:t>
            </a:r>
          </a:p>
        </p:txBody>
      </p:sp>
      <p:pic>
        <p:nvPicPr>
          <p:cNvPr id="460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75" y="1143000"/>
            <a:ext cx="3933825" cy="52435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75" y="1143000"/>
            <a:ext cx="3933825" cy="52435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388553" y="912168"/>
            <a:ext cx="32398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000" i="1" dirty="0" smtClean="0"/>
              <a:t>scene by </a:t>
            </a:r>
            <a:r>
              <a:rPr lang="en-US" altLang="en-US" sz="1000" i="1" dirty="0" err="1" smtClean="0"/>
              <a:t>Wojciech</a:t>
            </a:r>
            <a:r>
              <a:rPr lang="en-US" altLang="en-US" sz="1000" i="1" dirty="0" smtClean="0"/>
              <a:t> </a:t>
            </a:r>
            <a:r>
              <a:rPr lang="en-US" altLang="en-US" sz="1000" i="1" dirty="0" err="1" smtClean="0"/>
              <a:t>Jarosz</a:t>
            </a:r>
            <a:endParaRPr lang="en-US" altLang="en-US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Depth of Field (DoF)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452438" y="1041400"/>
            <a:ext cx="8289925" cy="598488"/>
          </a:xfrm>
        </p:spPr>
        <p:txBody>
          <a:bodyPr/>
          <a:lstStyle/>
          <a:p>
            <a:r>
              <a:rPr lang="en-US" altLang="en-US" smtClean="0"/>
              <a:t>The same is true for depth of field effects</a:t>
            </a: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" t="16359" r="1733" b="12871"/>
          <a:stretch>
            <a:fillRect/>
          </a:stretch>
        </p:blipFill>
        <p:spPr bwMode="auto">
          <a:xfrm>
            <a:off x="730250" y="2224088"/>
            <a:ext cx="7472363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Oval 5"/>
          <p:cNvSpPr>
            <a:spLocks noChangeArrowheads="1"/>
          </p:cNvSpPr>
          <p:nvPr/>
        </p:nvSpPr>
        <p:spPr bwMode="auto">
          <a:xfrm>
            <a:off x="2855913" y="3011488"/>
            <a:ext cx="349250" cy="1414462"/>
          </a:xfrm>
          <a:prstGeom prst="ellipse">
            <a:avLst/>
          </a:prstGeom>
          <a:solidFill>
            <a:srgbClr val="99CCFF">
              <a:alpha val="59999"/>
            </a:srgbClr>
          </a:solidFill>
          <a:ln w="25400" algn="ctr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cxnSp>
        <p:nvCxnSpPr>
          <p:cNvPr id="47110" name="Straight Connector 9"/>
          <p:cNvCxnSpPr>
            <a:cxnSpLocks noChangeShapeType="1"/>
          </p:cNvCxnSpPr>
          <p:nvPr/>
        </p:nvCxnSpPr>
        <p:spPr bwMode="auto">
          <a:xfrm>
            <a:off x="2997200" y="3030538"/>
            <a:ext cx="60325" cy="1384300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1" name="Straight Connector 15"/>
          <p:cNvCxnSpPr>
            <a:cxnSpLocks noChangeShapeType="1"/>
          </p:cNvCxnSpPr>
          <p:nvPr/>
        </p:nvCxnSpPr>
        <p:spPr bwMode="auto">
          <a:xfrm flipV="1">
            <a:off x="2878138" y="3403600"/>
            <a:ext cx="307975" cy="638175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Oval 23"/>
          <p:cNvSpPr/>
          <p:nvPr/>
        </p:nvSpPr>
        <p:spPr bwMode="auto">
          <a:xfrm>
            <a:off x="1162050" y="2932113"/>
            <a:ext cx="28575" cy="9207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1174750" y="2979738"/>
            <a:ext cx="2906713" cy="1452562"/>
            <a:chOff x="1174111" y="3250406"/>
            <a:chExt cx="2907352" cy="1452563"/>
          </a:xfrm>
        </p:grpSpPr>
        <p:cxnSp>
          <p:nvCxnSpPr>
            <p:cNvPr id="47131" name="Straight Connector 22"/>
            <p:cNvCxnSpPr>
              <a:cxnSpLocks noChangeShapeType="1"/>
            </p:cNvCxnSpPr>
            <p:nvPr/>
          </p:nvCxnSpPr>
          <p:spPr bwMode="auto">
            <a:xfrm>
              <a:off x="1174111" y="3251801"/>
              <a:ext cx="2905520" cy="1174111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132" name="Straight Connector 32"/>
            <p:cNvCxnSpPr>
              <a:cxnSpLocks noChangeShapeType="1"/>
            </p:cNvCxnSpPr>
            <p:nvPr/>
          </p:nvCxnSpPr>
          <p:spPr bwMode="auto">
            <a:xfrm>
              <a:off x="1181100" y="3250406"/>
              <a:ext cx="1831181" cy="26194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133" name="Straight Connector 34"/>
            <p:cNvCxnSpPr>
              <a:cxnSpLocks noChangeShapeType="1"/>
            </p:cNvCxnSpPr>
            <p:nvPr/>
          </p:nvCxnSpPr>
          <p:spPr bwMode="auto">
            <a:xfrm>
              <a:off x="1181100" y="3257550"/>
              <a:ext cx="1831181" cy="1438275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134" name="Straight Connector 49"/>
            <p:cNvCxnSpPr>
              <a:cxnSpLocks noChangeShapeType="1"/>
            </p:cNvCxnSpPr>
            <p:nvPr/>
          </p:nvCxnSpPr>
          <p:spPr bwMode="auto">
            <a:xfrm>
              <a:off x="3076575" y="3300413"/>
              <a:ext cx="1004888" cy="1131093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135" name="Straight Connector 52"/>
            <p:cNvCxnSpPr>
              <a:cxnSpLocks noChangeShapeType="1"/>
            </p:cNvCxnSpPr>
            <p:nvPr/>
          </p:nvCxnSpPr>
          <p:spPr bwMode="auto">
            <a:xfrm flipV="1">
              <a:off x="3038475" y="4436269"/>
              <a:ext cx="1040606" cy="266700"/>
            </a:xfrm>
            <a:prstGeom prst="line">
              <a:avLst/>
            </a:prstGeom>
            <a:noFill/>
            <a:ln w="127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2" name="Freeform 61"/>
          <p:cNvSpPr>
            <a:spLocks/>
          </p:cNvSpPr>
          <p:nvPr/>
        </p:nvSpPr>
        <p:spPr bwMode="auto">
          <a:xfrm>
            <a:off x="1179513" y="2979738"/>
            <a:ext cx="2905125" cy="1455737"/>
          </a:xfrm>
          <a:custGeom>
            <a:avLst/>
            <a:gdLst>
              <a:gd name="T0" fmla="*/ 0 w 2905125"/>
              <a:gd name="T1" fmla="*/ 0 h 1454944"/>
              <a:gd name="T2" fmla="*/ 1869307 w 2905125"/>
              <a:gd name="T3" fmla="*/ 28975 h 1454944"/>
              <a:gd name="T4" fmla="*/ 2905125 w 2905125"/>
              <a:gd name="T5" fmla="*/ 1197302 h 1454944"/>
              <a:gd name="T6" fmla="*/ 1855020 w 2905125"/>
              <a:gd name="T7" fmla="*/ 1474899 h 1454944"/>
              <a:gd name="T8" fmla="*/ 0 w 2905125"/>
              <a:gd name="T9" fmla="*/ 0 h 14549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05125"/>
              <a:gd name="T16" fmla="*/ 0 h 1454944"/>
              <a:gd name="T17" fmla="*/ 2905125 w 2905125"/>
              <a:gd name="T18" fmla="*/ 1454944 h 14549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05125" h="1454944">
                <a:moveTo>
                  <a:pt x="0" y="0"/>
                </a:moveTo>
                <a:lnTo>
                  <a:pt x="1869281" y="28575"/>
                </a:lnTo>
                <a:lnTo>
                  <a:pt x="2905125" y="1181100"/>
                </a:lnTo>
                <a:lnTo>
                  <a:pt x="1854994" y="1454944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2705100" y="2597150"/>
            <a:ext cx="6461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lens</a:t>
            </a:r>
          </a:p>
        </p:txBody>
      </p:sp>
      <p:sp>
        <p:nvSpPr>
          <p:cNvPr id="47116" name="Text Box 11"/>
          <p:cNvSpPr txBox="1">
            <a:spLocks noChangeArrowheads="1"/>
          </p:cNvSpPr>
          <p:nvPr/>
        </p:nvSpPr>
        <p:spPr bwMode="auto">
          <a:xfrm>
            <a:off x="376238" y="1927225"/>
            <a:ext cx="1519237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image plane</a:t>
            </a:r>
          </a:p>
        </p:txBody>
      </p:sp>
      <p:sp>
        <p:nvSpPr>
          <p:cNvPr id="47117" name="Text Box 11"/>
          <p:cNvSpPr txBox="1">
            <a:spLocks noChangeArrowheads="1"/>
          </p:cNvSpPr>
          <p:nvPr/>
        </p:nvSpPr>
        <p:spPr bwMode="auto">
          <a:xfrm>
            <a:off x="5040313" y="2286000"/>
            <a:ext cx="839787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scene</a:t>
            </a:r>
          </a:p>
        </p:txBody>
      </p:sp>
      <p:sp>
        <p:nvSpPr>
          <p:cNvPr id="31" name="Freeform 30"/>
          <p:cNvSpPr/>
          <p:nvPr/>
        </p:nvSpPr>
        <p:spPr bwMode="auto">
          <a:xfrm>
            <a:off x="3830638" y="1736725"/>
            <a:ext cx="341312" cy="4637088"/>
          </a:xfrm>
          <a:custGeom>
            <a:avLst/>
            <a:gdLst>
              <a:gd name="connsiteX0" fmla="*/ 286764 w 340871"/>
              <a:gd name="connsiteY0" fmla="*/ 0 h 4636928"/>
              <a:gd name="connsiteX1" fmla="*/ 0 w 340871"/>
              <a:gd name="connsiteY1" fmla="*/ 1147058 h 4636928"/>
              <a:gd name="connsiteX2" fmla="*/ 108213 w 340871"/>
              <a:gd name="connsiteY2" fmla="*/ 4636928 h 4636928"/>
              <a:gd name="connsiteX3" fmla="*/ 340871 w 340871"/>
              <a:gd name="connsiteY3" fmla="*/ 2056048 h 4636928"/>
              <a:gd name="connsiteX4" fmla="*/ 286764 w 340871"/>
              <a:gd name="connsiteY4" fmla="*/ 0 h 463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871" h="4636928">
                <a:moveTo>
                  <a:pt x="286764" y="0"/>
                </a:moveTo>
                <a:lnTo>
                  <a:pt x="0" y="1147058"/>
                </a:lnTo>
                <a:lnTo>
                  <a:pt x="108213" y="4636928"/>
                </a:lnTo>
                <a:lnTo>
                  <a:pt x="340871" y="2056048"/>
                </a:lnTo>
                <a:lnTo>
                  <a:pt x="286764" y="0"/>
                </a:lnTo>
                <a:close/>
              </a:path>
            </a:pathLst>
          </a:custGeom>
          <a:solidFill>
            <a:schemeClr val="accent2">
              <a:lumMod val="75000"/>
              <a:alpha val="5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pic>
        <p:nvPicPr>
          <p:cNvPr id="34" name="Picture 33" descr="che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3" y="2765425"/>
            <a:ext cx="452755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4046538" y="4130675"/>
            <a:ext cx="60325" cy="60325"/>
          </a:xfrm>
          <a:prstGeom prst="ellipse">
            <a:avLst/>
          </a:prstGeom>
          <a:solidFill>
            <a:schemeClr val="tx2"/>
          </a:solidFill>
          <a:ln w="12700" algn="ctr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sp>
        <p:nvSpPr>
          <p:cNvPr id="32" name="Oval 31"/>
          <p:cNvSpPr/>
          <p:nvPr/>
        </p:nvSpPr>
        <p:spPr bwMode="auto">
          <a:xfrm>
            <a:off x="3074988" y="3322638"/>
            <a:ext cx="26987" cy="920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37" name="Freeform 36"/>
          <p:cNvSpPr>
            <a:spLocks/>
          </p:cNvSpPr>
          <p:nvPr/>
        </p:nvSpPr>
        <p:spPr bwMode="auto">
          <a:xfrm>
            <a:off x="1176338" y="2979738"/>
            <a:ext cx="2892425" cy="1181100"/>
          </a:xfrm>
          <a:custGeom>
            <a:avLst/>
            <a:gdLst>
              <a:gd name="T0" fmla="*/ 0 w 2893218"/>
              <a:gd name="T1" fmla="*/ 0 h 1181100"/>
              <a:gd name="T2" fmla="*/ 1901446 w 2893218"/>
              <a:gd name="T3" fmla="*/ 390525 h 1181100"/>
              <a:gd name="T4" fmla="*/ 2873446 w 2893218"/>
              <a:gd name="T5" fmla="*/ 1181100 h 1181100"/>
              <a:gd name="T6" fmla="*/ 0 60000 65536"/>
              <a:gd name="T7" fmla="*/ 0 60000 65536"/>
              <a:gd name="T8" fmla="*/ 0 60000 65536"/>
              <a:gd name="T9" fmla="*/ 0 w 2893218"/>
              <a:gd name="T10" fmla="*/ 0 h 1181100"/>
              <a:gd name="T11" fmla="*/ 2893218 w 2893218"/>
              <a:gd name="T12" fmla="*/ 1181100 h 11811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93218" h="1181100">
                <a:moveTo>
                  <a:pt x="0" y="0"/>
                </a:moveTo>
                <a:lnTo>
                  <a:pt x="1914525" y="390525"/>
                </a:lnTo>
                <a:lnTo>
                  <a:pt x="2893218" y="1181100"/>
                </a:lnTo>
              </a:path>
            </a:pathLst>
          </a:cu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Oval 37"/>
          <p:cNvSpPr/>
          <p:nvPr/>
        </p:nvSpPr>
        <p:spPr bwMode="auto">
          <a:xfrm>
            <a:off x="3008313" y="4070350"/>
            <a:ext cx="26987" cy="920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40" name="Freeform 39"/>
          <p:cNvSpPr>
            <a:spLocks/>
          </p:cNvSpPr>
          <p:nvPr/>
        </p:nvSpPr>
        <p:spPr bwMode="auto">
          <a:xfrm>
            <a:off x="1179513" y="2979738"/>
            <a:ext cx="2895600" cy="1184275"/>
          </a:xfrm>
          <a:custGeom>
            <a:avLst/>
            <a:gdLst>
              <a:gd name="T0" fmla="*/ 0 w 2895600"/>
              <a:gd name="T1" fmla="*/ 0 h 1183482"/>
              <a:gd name="T2" fmla="*/ 1843087 w 2895600"/>
              <a:gd name="T3" fmla="*/ 1157458 h 1183482"/>
              <a:gd name="T4" fmla="*/ 2895600 w 2895600"/>
              <a:gd name="T5" fmla="*/ 1203468 h 1183482"/>
              <a:gd name="T6" fmla="*/ 0 60000 65536"/>
              <a:gd name="T7" fmla="*/ 0 60000 65536"/>
              <a:gd name="T8" fmla="*/ 0 60000 65536"/>
              <a:gd name="T9" fmla="*/ 0 w 2895600"/>
              <a:gd name="T10" fmla="*/ 0 h 1183482"/>
              <a:gd name="T11" fmla="*/ 2895600 w 2895600"/>
              <a:gd name="T12" fmla="*/ 1183482 h 11834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95600" h="1183482">
                <a:moveTo>
                  <a:pt x="0" y="0"/>
                </a:moveTo>
                <a:lnTo>
                  <a:pt x="1843087" y="1138238"/>
                </a:lnTo>
                <a:lnTo>
                  <a:pt x="2895600" y="1183482"/>
                </a:lnTo>
              </a:path>
            </a:pathLst>
          </a:cu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Oval 40"/>
          <p:cNvSpPr/>
          <p:nvPr/>
        </p:nvSpPr>
        <p:spPr bwMode="auto">
          <a:xfrm>
            <a:off x="2941638" y="3732213"/>
            <a:ext cx="26987" cy="920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42" name="Freeform 41"/>
          <p:cNvSpPr>
            <a:spLocks/>
          </p:cNvSpPr>
          <p:nvPr/>
        </p:nvSpPr>
        <p:spPr bwMode="auto">
          <a:xfrm>
            <a:off x="1173163" y="2978150"/>
            <a:ext cx="2898775" cy="1182688"/>
          </a:xfrm>
          <a:custGeom>
            <a:avLst/>
            <a:gdLst>
              <a:gd name="T0" fmla="*/ 0 w 2897982"/>
              <a:gd name="T1" fmla="*/ 0 h 1183481"/>
              <a:gd name="T2" fmla="*/ 1793396 w 2897982"/>
              <a:gd name="T3" fmla="*/ 789144 h 1183481"/>
              <a:gd name="T4" fmla="*/ 2917860 w 2897982"/>
              <a:gd name="T5" fmla="*/ 1163816 h 1183481"/>
              <a:gd name="T6" fmla="*/ 0 60000 65536"/>
              <a:gd name="T7" fmla="*/ 0 60000 65536"/>
              <a:gd name="T8" fmla="*/ 0 60000 65536"/>
              <a:gd name="T9" fmla="*/ 0 w 2897982"/>
              <a:gd name="T10" fmla="*/ 0 h 1183481"/>
              <a:gd name="T11" fmla="*/ 2897982 w 2897982"/>
              <a:gd name="T12" fmla="*/ 1183481 h 11834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97982" h="1183481">
                <a:moveTo>
                  <a:pt x="0" y="0"/>
                </a:moveTo>
                <a:lnTo>
                  <a:pt x="1781175" y="802481"/>
                </a:lnTo>
                <a:lnTo>
                  <a:pt x="2897982" y="1183481"/>
                </a:lnTo>
              </a:path>
            </a:pathLst>
          </a:cu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267200" y="5110163"/>
            <a:ext cx="4341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2000"/>
              <a:t>Color of the ray is </a:t>
            </a:r>
            <a:r>
              <a:rPr lang="en-US" altLang="en-US" sz="2000">
                <a:solidFill>
                  <a:srgbClr val="FFC000"/>
                </a:solidFill>
              </a:rPr>
              <a:t>not</a:t>
            </a:r>
            <a:r>
              <a:rPr lang="en-US" altLang="en-US" sz="2000"/>
              <a:t> dependent on value of          on the lens</a:t>
            </a:r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3433763" y="1462088"/>
            <a:ext cx="138906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focal plane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" t="7190"/>
          <a:stretch>
            <a:fillRect/>
          </a:stretch>
        </p:blipFill>
        <p:spPr bwMode="auto">
          <a:xfrm>
            <a:off x="5735638" y="5421313"/>
            <a:ext cx="6270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3815770" y="5940775"/>
            <a:ext cx="297656" cy="381000"/>
          </a:xfrm>
          <a:prstGeom prst="rect">
            <a:avLst/>
          </a:prstGeom>
          <a:solidFill>
            <a:srgbClr val="1C1C1C">
              <a:alpha val="7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Monotype Sorts" pitchFamily="2" charset="2"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1282700" y="5933341"/>
            <a:ext cx="6584950" cy="6461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2000" dirty="0"/>
              <a:t>Color differences between pixels are scene features, </a:t>
            </a:r>
            <a:r>
              <a:rPr lang="en-US" altLang="en-US" sz="2000" dirty="0">
                <a:solidFill>
                  <a:srgbClr val="FFC000"/>
                </a:solidFill>
              </a:rPr>
              <a:t>not MC noise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2" grpId="0" animBg="1"/>
      <p:bldP spid="62" grpId="1" animBg="1"/>
      <p:bldP spid="28" grpId="0" animBg="1"/>
      <p:bldP spid="32" grpId="0" animBg="1"/>
      <p:bldP spid="32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  <p:bldP spid="41" grpId="0" animBg="1"/>
      <p:bldP spid="42" grpId="0" animBg="1"/>
      <p:bldP spid="44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Depth of Field (DoF)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452438" y="1041400"/>
            <a:ext cx="8289925" cy="598488"/>
          </a:xfrm>
        </p:spPr>
        <p:txBody>
          <a:bodyPr/>
          <a:lstStyle/>
          <a:p>
            <a:r>
              <a:rPr lang="en-US" altLang="en-US" smtClean="0"/>
              <a:t>The same is true for depth of field effects</a:t>
            </a:r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" t="16359" r="1733" b="12871"/>
          <a:stretch>
            <a:fillRect/>
          </a:stretch>
        </p:blipFill>
        <p:spPr bwMode="auto">
          <a:xfrm>
            <a:off x="730250" y="2224088"/>
            <a:ext cx="7472363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Oval 5"/>
          <p:cNvSpPr>
            <a:spLocks noChangeArrowheads="1"/>
          </p:cNvSpPr>
          <p:nvPr/>
        </p:nvSpPr>
        <p:spPr bwMode="auto">
          <a:xfrm>
            <a:off x="2855913" y="3011488"/>
            <a:ext cx="349250" cy="1414462"/>
          </a:xfrm>
          <a:prstGeom prst="ellipse">
            <a:avLst/>
          </a:prstGeom>
          <a:solidFill>
            <a:srgbClr val="99CCFF">
              <a:alpha val="59999"/>
            </a:srgbClr>
          </a:solidFill>
          <a:ln w="25400" algn="ctr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cxnSp>
        <p:nvCxnSpPr>
          <p:cNvPr id="48134" name="Straight Connector 9"/>
          <p:cNvCxnSpPr>
            <a:cxnSpLocks noChangeShapeType="1"/>
          </p:cNvCxnSpPr>
          <p:nvPr/>
        </p:nvCxnSpPr>
        <p:spPr bwMode="auto">
          <a:xfrm>
            <a:off x="2997200" y="3030538"/>
            <a:ext cx="60325" cy="1384300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35" name="Straight Connector 15"/>
          <p:cNvCxnSpPr>
            <a:cxnSpLocks noChangeShapeType="1"/>
          </p:cNvCxnSpPr>
          <p:nvPr/>
        </p:nvCxnSpPr>
        <p:spPr bwMode="auto">
          <a:xfrm flipV="1">
            <a:off x="2878138" y="3403600"/>
            <a:ext cx="307975" cy="638175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968375" y="4232275"/>
            <a:ext cx="26988" cy="9048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sp>
        <p:nvSpPr>
          <p:cNvPr id="48137" name="Text Box 11"/>
          <p:cNvSpPr txBox="1">
            <a:spLocks noChangeArrowheads="1"/>
          </p:cNvSpPr>
          <p:nvPr/>
        </p:nvSpPr>
        <p:spPr bwMode="auto">
          <a:xfrm>
            <a:off x="2705100" y="2597150"/>
            <a:ext cx="6461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lens</a:t>
            </a:r>
          </a:p>
        </p:txBody>
      </p:sp>
      <p:sp>
        <p:nvSpPr>
          <p:cNvPr id="48138" name="Text Box 11"/>
          <p:cNvSpPr txBox="1">
            <a:spLocks noChangeArrowheads="1"/>
          </p:cNvSpPr>
          <p:nvPr/>
        </p:nvSpPr>
        <p:spPr bwMode="auto">
          <a:xfrm>
            <a:off x="376238" y="1927225"/>
            <a:ext cx="1519237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image plane</a:t>
            </a:r>
          </a:p>
        </p:txBody>
      </p:sp>
      <p:sp>
        <p:nvSpPr>
          <p:cNvPr id="32" name="Oval 31"/>
          <p:cNvSpPr/>
          <p:nvPr/>
        </p:nvSpPr>
        <p:spPr bwMode="auto">
          <a:xfrm>
            <a:off x="3074988" y="3322638"/>
            <a:ext cx="26987" cy="920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3008313" y="4070350"/>
            <a:ext cx="26987" cy="920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2941638" y="3732213"/>
            <a:ext cx="26987" cy="920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48142" name="Text Box 11"/>
          <p:cNvSpPr txBox="1">
            <a:spLocks noChangeArrowheads="1"/>
          </p:cNvSpPr>
          <p:nvPr/>
        </p:nvSpPr>
        <p:spPr bwMode="auto">
          <a:xfrm>
            <a:off x="3433763" y="1462088"/>
            <a:ext cx="138906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focal plane</a:t>
            </a:r>
          </a:p>
        </p:txBody>
      </p:sp>
      <p:cxnSp>
        <p:nvCxnSpPr>
          <p:cNvPr id="36" name="Straight Connector 35"/>
          <p:cNvCxnSpPr>
            <a:cxnSpLocks noChangeShapeType="1"/>
          </p:cNvCxnSpPr>
          <p:nvPr/>
        </p:nvCxnSpPr>
        <p:spPr bwMode="auto">
          <a:xfrm flipV="1">
            <a:off x="979488" y="3446463"/>
            <a:ext cx="3135312" cy="838200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Straight Connector 55"/>
          <p:cNvCxnSpPr>
            <a:cxnSpLocks noChangeShapeType="1"/>
          </p:cNvCxnSpPr>
          <p:nvPr/>
        </p:nvCxnSpPr>
        <p:spPr bwMode="auto">
          <a:xfrm flipV="1">
            <a:off x="982663" y="3008313"/>
            <a:ext cx="2032000" cy="1273175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Straight Connector 60"/>
          <p:cNvCxnSpPr>
            <a:cxnSpLocks noChangeShapeType="1"/>
          </p:cNvCxnSpPr>
          <p:nvPr/>
        </p:nvCxnSpPr>
        <p:spPr bwMode="auto">
          <a:xfrm>
            <a:off x="3043238" y="3011488"/>
            <a:ext cx="1071562" cy="434975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" name="Straight Connector 69"/>
          <p:cNvCxnSpPr>
            <a:cxnSpLocks noChangeShapeType="1"/>
          </p:cNvCxnSpPr>
          <p:nvPr/>
        </p:nvCxnSpPr>
        <p:spPr bwMode="auto">
          <a:xfrm>
            <a:off x="981075" y="4286250"/>
            <a:ext cx="2047875" cy="147638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Straight Connector 72"/>
          <p:cNvCxnSpPr>
            <a:cxnSpLocks noChangeShapeType="1"/>
          </p:cNvCxnSpPr>
          <p:nvPr/>
        </p:nvCxnSpPr>
        <p:spPr bwMode="auto">
          <a:xfrm flipV="1">
            <a:off x="3052763" y="3448050"/>
            <a:ext cx="1060450" cy="984250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0" name="Straight Connector 89"/>
          <p:cNvCxnSpPr>
            <a:cxnSpLocks noChangeShapeType="1"/>
          </p:cNvCxnSpPr>
          <p:nvPr/>
        </p:nvCxnSpPr>
        <p:spPr bwMode="auto">
          <a:xfrm flipV="1">
            <a:off x="976313" y="3363913"/>
            <a:ext cx="2114550" cy="917575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" name="Straight Connector 92"/>
          <p:cNvCxnSpPr>
            <a:cxnSpLocks noChangeShapeType="1"/>
          </p:cNvCxnSpPr>
          <p:nvPr/>
        </p:nvCxnSpPr>
        <p:spPr bwMode="auto">
          <a:xfrm flipH="1" flipV="1">
            <a:off x="3090863" y="3363913"/>
            <a:ext cx="1025525" cy="84137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" name="Straight Connector 99"/>
          <p:cNvCxnSpPr>
            <a:cxnSpLocks noChangeShapeType="1"/>
          </p:cNvCxnSpPr>
          <p:nvPr/>
        </p:nvCxnSpPr>
        <p:spPr bwMode="auto">
          <a:xfrm flipV="1">
            <a:off x="982663" y="4116388"/>
            <a:ext cx="2038350" cy="161925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4" name="Straight Connector 103"/>
          <p:cNvCxnSpPr>
            <a:cxnSpLocks noChangeShapeType="1"/>
          </p:cNvCxnSpPr>
          <p:nvPr/>
        </p:nvCxnSpPr>
        <p:spPr bwMode="auto">
          <a:xfrm flipH="1">
            <a:off x="3021013" y="3448050"/>
            <a:ext cx="1095375" cy="668338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9" name="Straight Connector 108"/>
          <p:cNvCxnSpPr>
            <a:cxnSpLocks noChangeShapeType="1"/>
          </p:cNvCxnSpPr>
          <p:nvPr/>
        </p:nvCxnSpPr>
        <p:spPr bwMode="auto">
          <a:xfrm flipV="1">
            <a:off x="982663" y="3776663"/>
            <a:ext cx="1971675" cy="508000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" name="Straight Connector 111"/>
          <p:cNvCxnSpPr>
            <a:cxnSpLocks noChangeShapeType="1"/>
          </p:cNvCxnSpPr>
          <p:nvPr/>
        </p:nvCxnSpPr>
        <p:spPr bwMode="auto">
          <a:xfrm flipV="1">
            <a:off x="2952750" y="3452813"/>
            <a:ext cx="1162050" cy="323850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154" name="Text Box 11"/>
          <p:cNvSpPr txBox="1">
            <a:spLocks noChangeArrowheads="1"/>
          </p:cNvSpPr>
          <p:nvPr/>
        </p:nvSpPr>
        <p:spPr bwMode="auto">
          <a:xfrm>
            <a:off x="5040313" y="2286000"/>
            <a:ext cx="839787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/>
              <a:t>scene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267200" y="5110163"/>
            <a:ext cx="3751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2000"/>
              <a:t>Color of the ray </a:t>
            </a:r>
            <a:r>
              <a:rPr lang="en-US" altLang="en-US" sz="2000">
                <a:solidFill>
                  <a:srgbClr val="FFC000"/>
                </a:solidFill>
              </a:rPr>
              <a:t>depends</a:t>
            </a:r>
            <a:r>
              <a:rPr lang="en-US" altLang="en-US" sz="2000"/>
              <a:t> on the value of           on the lens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" t="7190"/>
          <a:stretch>
            <a:fillRect/>
          </a:stretch>
        </p:blipFill>
        <p:spPr bwMode="auto">
          <a:xfrm>
            <a:off x="5880100" y="5421313"/>
            <a:ext cx="576263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Freeform 30"/>
          <p:cNvSpPr/>
          <p:nvPr/>
        </p:nvSpPr>
        <p:spPr bwMode="auto">
          <a:xfrm>
            <a:off x="3830638" y="1736725"/>
            <a:ext cx="341312" cy="4637088"/>
          </a:xfrm>
          <a:custGeom>
            <a:avLst/>
            <a:gdLst>
              <a:gd name="connsiteX0" fmla="*/ 286764 w 340871"/>
              <a:gd name="connsiteY0" fmla="*/ 0 h 4636928"/>
              <a:gd name="connsiteX1" fmla="*/ 0 w 340871"/>
              <a:gd name="connsiteY1" fmla="*/ 1147058 h 4636928"/>
              <a:gd name="connsiteX2" fmla="*/ 108213 w 340871"/>
              <a:gd name="connsiteY2" fmla="*/ 4636928 h 4636928"/>
              <a:gd name="connsiteX3" fmla="*/ 340871 w 340871"/>
              <a:gd name="connsiteY3" fmla="*/ 2056048 h 4636928"/>
              <a:gd name="connsiteX4" fmla="*/ 286764 w 340871"/>
              <a:gd name="connsiteY4" fmla="*/ 0 h 463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871" h="4636928">
                <a:moveTo>
                  <a:pt x="286764" y="0"/>
                </a:moveTo>
                <a:lnTo>
                  <a:pt x="0" y="1147058"/>
                </a:lnTo>
                <a:lnTo>
                  <a:pt x="108213" y="4636928"/>
                </a:lnTo>
                <a:lnTo>
                  <a:pt x="340871" y="2056048"/>
                </a:lnTo>
                <a:lnTo>
                  <a:pt x="286764" y="0"/>
                </a:lnTo>
                <a:close/>
              </a:path>
            </a:pathLst>
          </a:custGeom>
          <a:solidFill>
            <a:schemeClr val="accent2">
              <a:lumMod val="75000"/>
              <a:alpha val="5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83" name="Oval 82"/>
          <p:cNvSpPr>
            <a:spLocks noChangeArrowheads="1"/>
          </p:cNvSpPr>
          <p:nvPr/>
        </p:nvSpPr>
        <p:spPr bwMode="auto">
          <a:xfrm>
            <a:off x="4103688" y="3403600"/>
            <a:ext cx="26987" cy="920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cxnSp>
        <p:nvCxnSpPr>
          <p:cNvPr id="76" name="Straight Connector 75"/>
          <p:cNvCxnSpPr>
            <a:cxnSpLocks noChangeShapeType="1"/>
          </p:cNvCxnSpPr>
          <p:nvPr/>
        </p:nvCxnSpPr>
        <p:spPr bwMode="auto">
          <a:xfrm>
            <a:off x="4116388" y="3449638"/>
            <a:ext cx="1057275" cy="427037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" name="Straight Connector 76"/>
          <p:cNvCxnSpPr>
            <a:cxnSpLocks noChangeShapeType="1"/>
          </p:cNvCxnSpPr>
          <p:nvPr/>
        </p:nvCxnSpPr>
        <p:spPr bwMode="auto">
          <a:xfrm flipV="1">
            <a:off x="4110038" y="2868613"/>
            <a:ext cx="623887" cy="582612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" name="Straight Connector 78"/>
          <p:cNvCxnSpPr>
            <a:cxnSpLocks noChangeShapeType="1"/>
          </p:cNvCxnSpPr>
          <p:nvPr/>
        </p:nvCxnSpPr>
        <p:spPr bwMode="auto">
          <a:xfrm flipV="1">
            <a:off x="4122738" y="3171825"/>
            <a:ext cx="1001712" cy="268288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8162" name="Picture 33" descr="ches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3" y="2765425"/>
            <a:ext cx="452755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5119688" y="3135313"/>
            <a:ext cx="58737" cy="60325"/>
          </a:xfrm>
          <a:prstGeom prst="ellipse">
            <a:avLst/>
          </a:prstGeom>
          <a:solidFill>
            <a:schemeClr val="tx2"/>
          </a:solidFill>
          <a:ln w="12700" algn="ctr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cxnSp>
        <p:nvCxnSpPr>
          <p:cNvPr id="96" name="Straight Connector 95"/>
          <p:cNvCxnSpPr>
            <a:cxnSpLocks noChangeShapeType="1"/>
          </p:cNvCxnSpPr>
          <p:nvPr/>
        </p:nvCxnSpPr>
        <p:spPr bwMode="auto">
          <a:xfrm flipH="1" flipV="1">
            <a:off x="4113213" y="3448050"/>
            <a:ext cx="1724025" cy="141288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8" name="Picture 97" descr="ches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" t="24307" r="75705" b="53607"/>
          <a:stretch>
            <a:fillRect/>
          </a:stretch>
        </p:blipFill>
        <p:spPr bwMode="auto">
          <a:xfrm>
            <a:off x="4114800" y="3352800"/>
            <a:ext cx="76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7" name="Straight Connector 106"/>
          <p:cNvCxnSpPr>
            <a:cxnSpLocks noChangeShapeType="1"/>
          </p:cNvCxnSpPr>
          <p:nvPr/>
        </p:nvCxnSpPr>
        <p:spPr bwMode="auto">
          <a:xfrm flipH="1">
            <a:off x="4113213" y="2608263"/>
            <a:ext cx="1377950" cy="841375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7" name="Straight Connector 116"/>
          <p:cNvCxnSpPr>
            <a:cxnSpLocks noChangeShapeType="1"/>
          </p:cNvCxnSpPr>
          <p:nvPr/>
        </p:nvCxnSpPr>
        <p:spPr bwMode="auto">
          <a:xfrm flipV="1">
            <a:off x="4106863" y="3171825"/>
            <a:ext cx="1017587" cy="276225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9" name="Oval 118"/>
          <p:cNvSpPr>
            <a:spLocks noChangeArrowheads="1"/>
          </p:cNvSpPr>
          <p:nvPr/>
        </p:nvSpPr>
        <p:spPr bwMode="auto">
          <a:xfrm>
            <a:off x="5091113" y="3140075"/>
            <a:ext cx="58737" cy="60325"/>
          </a:xfrm>
          <a:prstGeom prst="ellipse">
            <a:avLst/>
          </a:prstGeom>
          <a:solidFill>
            <a:schemeClr val="tx2"/>
          </a:solidFill>
          <a:ln w="12700" algn="ctr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sp>
        <p:nvSpPr>
          <p:cNvPr id="42" name="Rectangle 41"/>
          <p:cNvSpPr/>
          <p:nvPr/>
        </p:nvSpPr>
        <p:spPr bwMode="auto">
          <a:xfrm>
            <a:off x="3815770" y="5925907"/>
            <a:ext cx="297656" cy="381000"/>
          </a:xfrm>
          <a:prstGeom prst="rect">
            <a:avLst/>
          </a:prstGeom>
          <a:solidFill>
            <a:srgbClr val="1C1C1C">
              <a:alpha val="7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Monotype Sorts" pitchFamily="2" charset="2"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1001713" y="5903605"/>
            <a:ext cx="7207250" cy="6461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2000" dirty="0"/>
              <a:t>Color differences between pixels are Monte Carlo noise </a:t>
            </a:r>
            <a:r>
              <a:rPr lang="en-US" altLang="en-US" sz="2000" dirty="0">
                <a:solidFill>
                  <a:srgbClr val="FFC000"/>
                </a:solidFill>
              </a:rPr>
              <a:t>not scene detail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2" grpId="0" animBg="1"/>
      <p:bldP spid="32" grpId="1" animBg="1"/>
      <p:bldP spid="38" grpId="0" animBg="1"/>
      <p:bldP spid="38" grpId="1" animBg="1"/>
      <p:bldP spid="41" grpId="0" animBg="1"/>
      <p:bldP spid="43" grpId="0"/>
      <p:bldP spid="83" grpId="0" animBg="1"/>
      <p:bldP spid="39" grpId="0" animBg="1"/>
      <p:bldP spid="39" grpId="1" animBg="1"/>
      <p:bldP spid="119" grpId="0" animBg="1"/>
      <p:bldP spid="42" grpId="0" animBg="1"/>
      <p:bldP spid="85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Depth of Field (DoF)</a:t>
            </a: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190625"/>
            <a:ext cx="3892550" cy="51831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6" name="TextBox 5"/>
          <p:cNvSpPr txBox="1">
            <a:spLocks noChangeArrowheads="1"/>
          </p:cNvSpPr>
          <p:nvPr/>
        </p:nvSpPr>
        <p:spPr bwMode="auto">
          <a:xfrm>
            <a:off x="2749550" y="6413500"/>
            <a:ext cx="3646488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800" dirty="0"/>
              <a:t>8 samples/pixel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4430713" y="5303838"/>
            <a:ext cx="509587" cy="508000"/>
          </a:xfrm>
          <a:prstGeom prst="roundRect">
            <a:avLst/>
          </a:prstGeom>
          <a:noFill/>
          <a:ln w="508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55303" name="Rounded Rectangle 7"/>
          <p:cNvSpPr>
            <a:spLocks noChangeArrowheads="1"/>
          </p:cNvSpPr>
          <p:nvPr/>
        </p:nvSpPr>
        <p:spPr bwMode="auto">
          <a:xfrm>
            <a:off x="5351463" y="2025650"/>
            <a:ext cx="508000" cy="508000"/>
          </a:xfrm>
          <a:prstGeom prst="roundRect">
            <a:avLst>
              <a:gd name="adj" fmla="val 16667"/>
            </a:avLst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endParaRPr lang="en-US" alt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351383" y="956772"/>
            <a:ext cx="32398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000" i="1" dirty="0" smtClean="0"/>
              <a:t>scene by </a:t>
            </a:r>
            <a:r>
              <a:rPr lang="en-US" altLang="en-US" sz="1000" i="1" dirty="0" err="1" smtClean="0"/>
              <a:t>Wojciech</a:t>
            </a:r>
            <a:r>
              <a:rPr lang="en-US" altLang="en-US" sz="1000" i="1" dirty="0" smtClean="0"/>
              <a:t> </a:t>
            </a:r>
            <a:r>
              <a:rPr lang="en-US" altLang="en-US" sz="1000" i="1" dirty="0" err="1" smtClean="0"/>
              <a:t>Jarosz</a:t>
            </a:r>
            <a:endParaRPr lang="en-US" altLang="en-US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530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Area light sources</a:t>
            </a:r>
          </a:p>
          <a:p>
            <a:r>
              <a:rPr lang="en-US" altLang="en-US" smtClean="0"/>
              <a:t>Glossy reflections</a:t>
            </a:r>
          </a:p>
          <a:p>
            <a:r>
              <a:rPr lang="en-US" altLang="en-US" smtClean="0"/>
              <a:t>Path-tracing</a:t>
            </a:r>
          </a:p>
        </p:txBody>
      </p:sp>
      <p:pic>
        <p:nvPicPr>
          <p:cNvPr id="7271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38" y="1687513"/>
            <a:ext cx="4437062" cy="4437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This works for other effects</a:t>
            </a:r>
          </a:p>
        </p:txBody>
      </p:sp>
      <p:pic>
        <p:nvPicPr>
          <p:cNvPr id="727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8" y="2230438"/>
            <a:ext cx="3721100" cy="3721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671763"/>
            <a:ext cx="4791075" cy="35925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451431" y="5946626"/>
            <a:ext cx="32398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000" i="1" dirty="0" smtClean="0"/>
              <a:t>Blender distribution scene</a:t>
            </a:r>
            <a:endParaRPr lang="en-US" altLang="en-US" sz="1000" i="1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957843" y="6225719"/>
            <a:ext cx="32398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000" i="1" dirty="0" smtClean="0"/>
              <a:t>scene by Luca </a:t>
            </a:r>
            <a:r>
              <a:rPr lang="en-US" altLang="en-US" sz="1000" i="1" dirty="0" err="1" smtClean="0"/>
              <a:t>Cugia</a:t>
            </a:r>
            <a:endParaRPr lang="en-US" altLang="en-US" sz="1000" i="1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821318" y="6124575"/>
            <a:ext cx="32398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SzPct val="80000"/>
              <a:buFont typeface="Monotype Sorts"/>
              <a:buNone/>
            </a:pPr>
            <a:r>
              <a:rPr lang="en-US" altLang="en-US" sz="1000" i="1" dirty="0" smtClean="0"/>
              <a:t>models by </a:t>
            </a:r>
            <a:r>
              <a:rPr lang="en-US" altLang="en-US" sz="1000" i="1" dirty="0" err="1" smtClean="0"/>
              <a:t>headus</a:t>
            </a:r>
            <a:r>
              <a:rPr lang="en-US" altLang="en-US" sz="1000" i="1" dirty="0" smtClean="0"/>
              <a:t>/</a:t>
            </a:r>
            <a:r>
              <a:rPr lang="en-US" altLang="en-US" sz="1000" i="1" dirty="0" err="1" smtClean="0"/>
              <a:t>Rezard</a:t>
            </a:r>
            <a:endParaRPr lang="en-US" altLang="en-US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10" grpId="0"/>
      <p:bldP spid="10" grpId="1"/>
    </p:bldLst>
  </p:timing>
</p:sld>
</file>

<file path=ppt/theme/theme1.xml><?xml version="1.0" encoding="utf-8"?>
<a:theme xmlns:a="http://schemas.openxmlformats.org/drawingml/2006/main" name="vis98">
  <a:themeElements>
    <a:clrScheme name="">
      <a:dk1>
        <a:srgbClr val="1E1E1E"/>
      </a:dk1>
      <a:lt1>
        <a:srgbClr val="E4E4E4"/>
      </a:lt1>
      <a:dk2>
        <a:srgbClr val="333333"/>
      </a:dk2>
      <a:lt2>
        <a:srgbClr val="FFFFFF"/>
      </a:lt2>
      <a:accent1>
        <a:srgbClr val="3379A9"/>
      </a:accent1>
      <a:accent2>
        <a:srgbClr val="88E088"/>
      </a:accent2>
      <a:accent3>
        <a:srgbClr val="ADADAD"/>
      </a:accent3>
      <a:accent4>
        <a:srgbClr val="C3C3C3"/>
      </a:accent4>
      <a:accent5>
        <a:srgbClr val="ADBED1"/>
      </a:accent5>
      <a:accent6>
        <a:srgbClr val="7BCB7B"/>
      </a:accent6>
      <a:hlink>
        <a:srgbClr val="EF7979"/>
      </a:hlink>
      <a:folHlink>
        <a:srgbClr val="CECECE"/>
      </a:folHlink>
    </a:clrScheme>
    <a:fontScheme name="vis9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accent1"/>
          </a:buClr>
          <a:buSzPct val="80000"/>
          <a:buFont typeface="Monotype Sorts" pitchFamily="2" charset="2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accent1"/>
          </a:buClr>
          <a:buSzPct val="80000"/>
          <a:buFont typeface="Monotype Sorts" pitchFamily="2" charset="2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is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s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\\Shutter\hanrahan\bak\shutter.data\Hanrahan\Talks\vis98\vis98.ppt</Template>
  <TotalTime>86016</TotalTime>
  <Pages>23</Pages>
  <Words>841</Words>
  <Application>Microsoft Office PowerPoint</Application>
  <PresentationFormat>Letter Paper (8.5x11 in)</PresentationFormat>
  <Paragraphs>157</Paragraphs>
  <Slides>26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vis98</vt:lpstr>
      <vt:lpstr>PowerPoint Presentation</vt:lpstr>
      <vt:lpstr>PowerPoint Presentation</vt:lpstr>
      <vt:lpstr>Our key observation</vt:lpstr>
      <vt:lpstr>Simple illustration</vt:lpstr>
      <vt:lpstr>Example</vt:lpstr>
      <vt:lpstr>Depth of Field (DoF)</vt:lpstr>
      <vt:lpstr>Depth of Field (DoF)</vt:lpstr>
      <vt:lpstr>Depth of Field (DoF)</vt:lpstr>
      <vt:lpstr>This works for other effects</vt:lpstr>
      <vt:lpstr>Our key observations</vt:lpstr>
      <vt:lpstr>Our formulation</vt:lpstr>
      <vt:lpstr>Estimating functional dependency</vt:lpstr>
      <vt:lpstr>Using mutual information</vt:lpstr>
      <vt:lpstr>Our Random Parameter Filter (RPF)</vt:lpstr>
      <vt:lpstr>Results</vt:lpstr>
      <vt:lpstr>Chess scene (DoF + area light)</vt:lpstr>
      <vt:lpstr>Chess scene (DoF + area light)</vt:lpstr>
      <vt:lpstr>Toy Gyro scene</vt:lpstr>
      <vt:lpstr>Robots scene</vt:lpstr>
      <vt:lpstr>San Miguel scene</vt:lpstr>
      <vt:lpstr>San Miguel scene video (1920 x 1080)</vt:lpstr>
      <vt:lpstr>San Miguel scene video (1920 x 1080)</vt:lpstr>
      <vt:lpstr>Reflections, 5 years later</vt:lpstr>
      <vt:lpstr>The papers</vt:lpstr>
      <vt:lpstr>Source code available!</vt:lpstr>
      <vt:lpstr>Acknowledgments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PhD Defense Talk</dc:title>
  <dc:creator>psen</dc:creator>
  <cp:lastModifiedBy>psen</cp:lastModifiedBy>
  <cp:revision>3333</cp:revision>
  <cp:lastPrinted>1998-05-13T18:08:06Z</cp:lastPrinted>
  <dcterms:created xsi:type="dcterms:W3CDTF">1995-02-13T08:16:31Z</dcterms:created>
  <dcterms:modified xsi:type="dcterms:W3CDTF">2015-08-11T18:04:09Z</dcterms:modified>
</cp:coreProperties>
</file>